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60" r:id="rId3"/>
    <p:sldId id="272" r:id="rId4"/>
    <p:sldId id="303" r:id="rId5"/>
    <p:sldId id="273" r:id="rId6"/>
    <p:sldId id="274" r:id="rId7"/>
    <p:sldId id="293" r:id="rId8"/>
    <p:sldId id="275" r:id="rId9"/>
    <p:sldId id="277" r:id="rId10"/>
    <p:sldId id="279" r:id="rId11"/>
    <p:sldId id="278" r:id="rId12"/>
    <p:sldId id="280" r:id="rId13"/>
    <p:sldId id="281" r:id="rId14"/>
    <p:sldId id="285" r:id="rId15"/>
    <p:sldId id="292" r:id="rId16"/>
    <p:sldId id="286" r:id="rId17"/>
    <p:sldId id="289" r:id="rId18"/>
    <p:sldId id="287" r:id="rId19"/>
    <p:sldId id="290" r:id="rId20"/>
    <p:sldId id="304" r:id="rId21"/>
    <p:sldId id="294" r:id="rId22"/>
    <p:sldId id="296" r:id="rId23"/>
    <p:sldId id="299" r:id="rId24"/>
    <p:sldId id="301" r:id="rId25"/>
    <p:sldId id="302" r:id="rId26"/>
    <p:sldId id="298" r:id="rId27"/>
    <p:sldId id="295" r:id="rId28"/>
    <p:sldId id="297" r:id="rId29"/>
    <p:sldId id="300" r:id="rId30"/>
    <p:sldId id="29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0" autoAdjust="0"/>
    <p:restoredTop sz="91219" autoAdjust="0"/>
  </p:normalViewPr>
  <p:slideViewPr>
    <p:cSldViewPr snapToGrid="0">
      <p:cViewPr varScale="1">
        <p:scale>
          <a:sx n="85" d="100"/>
          <a:sy n="85" d="100"/>
        </p:scale>
        <p:origin x="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F3BCE-85D2-49A6-B403-2DA32D68337C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E0967-6272-4D61-B49C-4A9836A84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1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다양한 </a:t>
            </a:r>
            <a:r>
              <a:rPr lang="en-US" altLang="ko-KR" dirty="0"/>
              <a:t>SLAM </a:t>
            </a:r>
            <a:r>
              <a:rPr lang="ko-KR" altLang="en-US" dirty="0"/>
              <a:t>종류가 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LiDAR</a:t>
            </a:r>
            <a:r>
              <a:rPr lang="ko-KR" altLang="en-US" dirty="0"/>
              <a:t>와 </a:t>
            </a:r>
            <a:r>
              <a:rPr lang="en-US" altLang="ko-KR" dirty="0"/>
              <a:t>Camera </a:t>
            </a:r>
            <a:r>
              <a:rPr lang="ko-KR" altLang="en-US" dirty="0"/>
              <a:t>로 </a:t>
            </a:r>
            <a:r>
              <a:rPr lang="ko-KR" altLang="en-US" dirty="0" err="1"/>
              <a:t>나뉘어져있고</a:t>
            </a:r>
            <a:r>
              <a:rPr lang="ko-KR" altLang="en-US" dirty="0"/>
              <a:t> 그 외 센서들은 보조하는 역할</a:t>
            </a:r>
            <a:r>
              <a:rPr lang="en-US" altLang="ko-KR" dirty="0"/>
              <a:t>(</a:t>
            </a:r>
            <a:r>
              <a:rPr lang="ko-KR" altLang="en-US" dirty="0"/>
              <a:t>상호보완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7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LIDAR sensor </a:t>
            </a:r>
            <a:r>
              <a:rPr lang="ko-KR" altLang="en-US" dirty="0"/>
              <a:t>기반한 </a:t>
            </a:r>
            <a:r>
              <a:rPr lang="en-US" altLang="ko-KR" dirty="0"/>
              <a:t>SLAM</a:t>
            </a:r>
            <a:r>
              <a:rPr lang="ko-KR" altLang="en-US" dirty="0"/>
              <a:t>부터 알아보겠습니다</a:t>
            </a:r>
            <a:endParaRPr lang="en-US" altLang="ko-KR" dirty="0"/>
          </a:p>
          <a:p>
            <a:r>
              <a:rPr lang="en-US" altLang="ko-KR" dirty="0"/>
              <a:t>LiDAR SLAM</a:t>
            </a:r>
            <a:r>
              <a:rPr lang="ko-KR" altLang="en-US" dirty="0"/>
              <a:t>의 전체적인 플로우 차트는 아래와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3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localization, mapping </a:t>
            </a:r>
            <a:r>
              <a:rPr lang="ko-KR" altLang="en-US" dirty="0"/>
              <a:t>부분이 </a:t>
            </a:r>
            <a:r>
              <a:rPr lang="en-US" altLang="ko-KR" dirty="0"/>
              <a:t>front end / </a:t>
            </a:r>
            <a:r>
              <a:rPr lang="ko-KR" altLang="en-US" dirty="0"/>
              <a:t>이후 </a:t>
            </a:r>
            <a:r>
              <a:rPr lang="en-US" altLang="ko-KR" dirty="0"/>
              <a:t>loop closure </a:t>
            </a:r>
            <a:r>
              <a:rPr lang="ko-KR" altLang="en-US" dirty="0"/>
              <a:t>및 최적화부분이 </a:t>
            </a:r>
            <a:r>
              <a:rPr lang="en-US" altLang="ko-KR" dirty="0"/>
              <a:t>back end</a:t>
            </a:r>
            <a:r>
              <a:rPr lang="ko-KR" altLang="en-US" dirty="0"/>
              <a:t>라고 볼 </a:t>
            </a:r>
            <a:r>
              <a:rPr lang="ko-KR" altLang="en-US" dirty="0" err="1"/>
              <a:t>수있습니다</a:t>
            </a:r>
            <a:r>
              <a:rPr lang="en-US" altLang="ko-KR" dirty="0"/>
              <a:t>. (</a:t>
            </a:r>
            <a:r>
              <a:rPr lang="ko-KR" altLang="en-US" dirty="0"/>
              <a:t>모든 슬램에 적용됨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LiDAR</a:t>
            </a:r>
            <a:r>
              <a:rPr lang="ko-KR" altLang="en-US" dirty="0"/>
              <a:t>는 </a:t>
            </a:r>
            <a:r>
              <a:rPr lang="ko-KR" altLang="en-US" dirty="0" err="1"/>
              <a:t>초깃값을</a:t>
            </a:r>
            <a:r>
              <a:rPr lang="ko-KR" altLang="en-US" dirty="0"/>
              <a:t> 잘 탐지 못하는 크나큰 문제가 있기 때문에 대부분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뿐 아니라 </a:t>
            </a:r>
            <a:r>
              <a:rPr lang="en-US" altLang="ko-KR" dirty="0"/>
              <a:t>camera, </a:t>
            </a:r>
            <a:r>
              <a:rPr lang="en-US" altLang="ko-KR" dirty="0" err="1"/>
              <a:t>gps</a:t>
            </a:r>
            <a:r>
              <a:rPr lang="ko-KR" altLang="en-US" dirty="0"/>
              <a:t>등과 멀티 </a:t>
            </a:r>
            <a:r>
              <a:rPr lang="ko-KR" altLang="en-US" dirty="0" err="1"/>
              <a:t>퓨징을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결합하는 방법에 따라 </a:t>
            </a:r>
            <a:r>
              <a:rPr lang="en-US" altLang="ko-KR" dirty="0" err="1"/>
              <a:t>loosley</a:t>
            </a:r>
            <a:r>
              <a:rPr lang="ko-KR" altLang="en-US" dirty="0"/>
              <a:t>와 </a:t>
            </a:r>
            <a:r>
              <a:rPr lang="en-US" altLang="ko-KR" dirty="0"/>
              <a:t>tightly</a:t>
            </a:r>
            <a:r>
              <a:rPr lang="ko-KR" altLang="en-US" dirty="0"/>
              <a:t>로 나뉘어서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서로 약하게 </a:t>
            </a:r>
            <a:r>
              <a:rPr lang="ko-KR" altLang="en-US" dirty="0" err="1"/>
              <a:t>연결되어있기</a:t>
            </a:r>
            <a:r>
              <a:rPr lang="ko-KR" altLang="en-US" dirty="0"/>
              <a:t> 때문에 서로에게 미치는 영향이 강하지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5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들어가기에 앞서 </a:t>
            </a:r>
            <a:r>
              <a:rPr lang="en-US" altLang="ko-KR" dirty="0" err="1"/>
              <a:t>vslam</a:t>
            </a:r>
            <a:r>
              <a:rPr lang="ko-KR" altLang="en-US" dirty="0"/>
              <a:t>에서 주로 사용되는 용어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66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2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ED528-5023-44F1-A1C9-6B7BDAE3D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20E422-FFEB-46DD-B9CC-4B018FD0A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4C001-66C3-40FF-8687-A9F383B3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81402-720A-4A1B-89EF-4754E9E9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2B129-D386-498B-B00D-CB586AD5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3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CCE2-CD07-4072-9B87-D7A7072E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6F2190-FC25-4212-9757-37C3FA274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44C76-D65B-4FD6-88B8-CD70AC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966E-EEED-42D9-96C2-D31D9C30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D2C48-3D01-433E-BECA-1A157186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6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7CC7B-0202-4A48-971D-037AC09DC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3310C-5FCF-46D7-897D-86F27C8C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3BE5B-16A9-4C05-8707-B7EF4929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9A75-A0A2-41AA-92AF-92624AD8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88FA0-BD81-4AC2-8B06-CC946726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AEC1-FFAA-4AEE-8F0E-E57F2206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CA3A1-19DB-4342-B306-CBC29E496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3A21F-6D68-4425-ACAA-913F4311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3F5F5-1023-489C-8537-5820E0D8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11284-8836-49B4-A915-718C5C11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6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AA244-6790-44EE-ABD5-C27C25D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1CFE5-7390-4E5D-BB4E-2DF9024B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A11C9-805D-406F-A4EF-CA830EC5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C658A-925E-4980-9512-A8F71C21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23D5E-21AB-46F3-89A2-A8FF3F58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DCB2D-F131-47A2-B5B5-FC8AB186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492E3-2B43-4938-B577-D50E48A3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872F0-C7A4-4C49-99AD-9C032BFF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41E1F-6544-4D46-9043-1870620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EA1A6-2B20-44CF-8A17-5E28DBB4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27DBA-334A-4DB1-AA2E-D4EA653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3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6549-EF96-4418-9DB0-3A0DF8E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0F344-E777-459E-8E4C-0365EF01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0BA02-BEBF-445D-8C5E-35E2A87A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5DF76-E9AF-4963-81B8-EE37247F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4D47B8-A82F-4A3A-A10C-F572583FC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1540A-254C-49EC-82C6-437B32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D32CF2-7CD9-41CC-B8BC-EEF73E91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4C66-2860-4ECC-AA73-F9F3BDF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33A7-EEAD-4C13-AC12-DDD4A6F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0C4D3-FF51-4169-8F0D-C33A4224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DE9D7-8C0A-4976-8197-62630AE2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271C94-AE13-4DAE-A2B2-4392602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C33C3B-BEF8-4FAC-8956-8888BA51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0DAEA-551D-4EE4-9ADF-FBEC274E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A1C5A-F4C3-4820-BC22-5EEF5801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4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09AD1-2548-4CF8-AD70-80899FC2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5DE18-8B60-4A09-94AD-88D275B4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5B996-A263-4E89-9A05-9B0181C4E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15281-8FE7-4832-82E3-80E23FD0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DD5A6-6E43-4152-B592-EBD31A98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4D93D-F462-43AF-B44B-E955E70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7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67DA-382C-423A-A0BC-FB7F2754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DE2B6-90F6-48A4-AC11-F231A2A6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EB7AE-B7F6-4A90-95E2-68F2DE3F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F6245-ADE7-4007-9E7F-98FA8CE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48084A-0B02-48EB-BD58-74F86BF1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7F944-0CCA-4D11-A973-C1DD40C6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96183B-C3FF-4764-A668-FA3F7B80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CF4DF-784C-411E-83D1-46F12A3C4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F69B6-F8A9-469B-9B05-A4BD4C716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595F-CE56-409D-8655-7E5EB9963D40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891B2-1B09-448C-B008-5893912B7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753A5-BF27-4EB5-A6EC-E5650E47C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1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aeyoung96.github.io/research/LIO_review/" TargetMode="External"/><Relationship Id="rId2" Type="http://schemas.openxmlformats.org/officeDocument/2006/relationships/hyperlink" Target="https://define.tistory.com/37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SdaovBOXpic" TargetMode="External"/><Relationship Id="rId4" Type="http://schemas.openxmlformats.org/officeDocument/2006/relationships/hyperlink" Target="https://taeyoung96.github.io/slam/SLAM_04_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748331" y="1214934"/>
            <a:ext cx="669533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highlight>
                  <a:srgbClr val="FFFF00"/>
                </a:highlight>
              </a:rPr>
              <a:t>SLAM paper review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Compare GPS </a:t>
            </a:r>
            <a:r>
              <a:rPr lang="en-US" altLang="ko-KR" sz="2400" b="1" dirty="0" err="1"/>
              <a:t>Lio-sam_final</a:t>
            </a:r>
            <a:endParaRPr lang="en-US" altLang="ko-KR" sz="24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Type of SLAM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Optimization</a:t>
            </a:r>
          </a:p>
          <a:p>
            <a:pPr marL="571500" indent="-571500">
              <a:buFontTx/>
              <a:buChar char="-"/>
            </a:pPr>
            <a:endParaRPr lang="en-US" altLang="ko-KR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1275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Loosely Coupled System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LVI loosely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그리고 </a:t>
            </a:r>
            <a:r>
              <a:rPr lang="en-US" altLang="ko-KR" sz="1400" dirty="0">
                <a:solidFill>
                  <a:schemeClr val="tx1"/>
                </a:solidFill>
              </a:rPr>
              <a:t>VO</a:t>
            </a:r>
            <a:r>
              <a:rPr lang="ko-KR" altLang="en-US" sz="1400" dirty="0">
                <a:solidFill>
                  <a:schemeClr val="tx1"/>
                </a:solidFill>
              </a:rPr>
              <a:t>는 독립적이지만 </a:t>
            </a:r>
            <a:r>
              <a:rPr lang="en-US" altLang="ko-KR" sz="1400" dirty="0">
                <a:solidFill>
                  <a:schemeClr val="tx1"/>
                </a:solidFill>
              </a:rPr>
              <a:t>pose correction </a:t>
            </a:r>
            <a:r>
              <a:rPr lang="ko-KR" altLang="en-US" sz="1400" dirty="0">
                <a:solidFill>
                  <a:schemeClr val="tx1"/>
                </a:solidFill>
              </a:rPr>
              <a:t>및 부드러운 추적을 위해 서로 위치 정보 공유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39372C-07BD-4915-AE42-2AF4B1852638}"/>
              </a:ext>
            </a:extLst>
          </p:cNvPr>
          <p:cNvGrpSpPr/>
          <p:nvPr/>
        </p:nvGrpSpPr>
        <p:grpSpPr>
          <a:xfrm>
            <a:off x="2688431" y="1039796"/>
            <a:ext cx="6815138" cy="5753100"/>
            <a:chOff x="2000250" y="1143000"/>
            <a:chExt cx="8191500" cy="69357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EA5845-E031-4EE1-9073-11134E02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0" y="1143000"/>
              <a:ext cx="8191500" cy="5200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4C3A95-1B7F-47A0-AC4C-A26E15F08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227"/>
            <a:stretch/>
          </p:blipFill>
          <p:spPr>
            <a:xfrm>
              <a:off x="2000250" y="6276975"/>
              <a:ext cx="8191500" cy="180179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F84E50-E0A4-4540-A270-566F29F1276B}"/>
              </a:ext>
            </a:extLst>
          </p:cNvPr>
          <p:cNvSpPr/>
          <p:nvPr/>
        </p:nvSpPr>
        <p:spPr>
          <a:xfrm>
            <a:off x="1910468" y="1570295"/>
            <a:ext cx="777963" cy="10205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314698-8E28-44E1-9985-9DA89614BDCF}"/>
              </a:ext>
            </a:extLst>
          </p:cNvPr>
          <p:cNvSpPr/>
          <p:nvPr/>
        </p:nvSpPr>
        <p:spPr>
          <a:xfrm>
            <a:off x="1910468" y="4267794"/>
            <a:ext cx="777963" cy="419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stereo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A8C637-BEA6-49DD-8A38-C5937D4AC59C}"/>
              </a:ext>
            </a:extLst>
          </p:cNvPr>
          <p:cNvSpPr/>
          <p:nvPr/>
        </p:nvSpPr>
        <p:spPr>
          <a:xfrm>
            <a:off x="1910468" y="3789733"/>
            <a:ext cx="777963" cy="342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643F41-202F-4F33-A66C-93201AE5D378}"/>
              </a:ext>
            </a:extLst>
          </p:cNvPr>
          <p:cNvSpPr/>
          <p:nvPr/>
        </p:nvSpPr>
        <p:spPr>
          <a:xfrm>
            <a:off x="5874623" y="4686894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0D9E3B-492E-4C51-8E6A-7A41CBC24D35}"/>
              </a:ext>
            </a:extLst>
          </p:cNvPr>
          <p:cNvSpPr/>
          <p:nvPr/>
        </p:nvSpPr>
        <p:spPr>
          <a:xfrm>
            <a:off x="1910468" y="4801819"/>
            <a:ext cx="777963" cy="342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A6546-7AC7-4239-91CE-E10D19869960}"/>
              </a:ext>
            </a:extLst>
          </p:cNvPr>
          <p:cNvSpPr/>
          <p:nvPr/>
        </p:nvSpPr>
        <p:spPr>
          <a:xfrm>
            <a:off x="5874623" y="2908910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E61CD5-288F-47BE-B382-8D0D16F4E195}"/>
              </a:ext>
            </a:extLst>
          </p:cNvPr>
          <p:cNvSpPr/>
          <p:nvPr/>
        </p:nvSpPr>
        <p:spPr>
          <a:xfrm>
            <a:off x="5874623" y="5310269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8" y="128425"/>
            <a:ext cx="11714178" cy="5328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</a:t>
            </a:r>
            <a:r>
              <a:rPr lang="en-US" altLang="ko-KR" sz="1400" b="1" dirty="0" err="1">
                <a:solidFill>
                  <a:schemeClr val="tx1"/>
                </a:solidFill>
              </a:rPr>
              <a:t>loosley</a:t>
            </a:r>
            <a:r>
              <a:rPr lang="en-US" altLang="ko-KR" sz="1400" b="1" dirty="0">
                <a:solidFill>
                  <a:schemeClr val="tx1"/>
                </a:solidFill>
              </a:rPr>
              <a:t>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결합은 포인트 클라우드의 왜곡 보정을 위해 </a:t>
            </a:r>
            <a:r>
              <a:rPr lang="en-US" altLang="ko-KR" sz="1400" dirty="0">
                <a:solidFill>
                  <a:schemeClr val="tx1"/>
                </a:solidFill>
              </a:rPr>
              <a:t>IMU </a:t>
            </a:r>
            <a:r>
              <a:rPr lang="ko-KR" altLang="en-US" sz="1400" dirty="0">
                <a:solidFill>
                  <a:schemeClr val="tx1"/>
                </a:solidFill>
              </a:rPr>
              <a:t>데이터를 처리하고 </a:t>
            </a:r>
            <a:r>
              <a:rPr lang="en-US" altLang="ko-KR" sz="1400" dirty="0">
                <a:solidFill>
                  <a:schemeClr val="tx1"/>
                </a:solidFill>
              </a:rPr>
              <a:t>priori pose</a:t>
            </a:r>
            <a:r>
              <a:rPr lang="ko-KR" altLang="en-US" sz="1400" dirty="0">
                <a:solidFill>
                  <a:schemeClr val="tx1"/>
                </a:solidFill>
              </a:rPr>
              <a:t>를 제공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따라서</a:t>
            </a:r>
            <a:r>
              <a:rPr lang="en-US" altLang="ko-KR" sz="1400" dirty="0">
                <a:solidFill>
                  <a:schemeClr val="tx1"/>
                </a:solidFill>
              </a:rPr>
              <a:t>, LI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system</a:t>
            </a:r>
            <a:r>
              <a:rPr lang="ko-KR" altLang="en-US" sz="1400" dirty="0">
                <a:solidFill>
                  <a:schemeClr val="tx1"/>
                </a:solidFill>
              </a:rPr>
              <a:t>의 존재하는 알고리즘은 </a:t>
            </a:r>
            <a:r>
              <a:rPr lang="en-US" altLang="ko-KR" sz="1400" b="1" dirty="0">
                <a:solidFill>
                  <a:srgbClr val="92D050"/>
                </a:solidFill>
              </a:rPr>
              <a:t>front-end</a:t>
            </a:r>
            <a:r>
              <a:rPr lang="ko-KR" altLang="en-US" sz="1400" b="1" dirty="0">
                <a:solidFill>
                  <a:srgbClr val="92D050"/>
                </a:solidFill>
              </a:rPr>
              <a:t>와 </a:t>
            </a:r>
            <a:r>
              <a:rPr lang="en-US" altLang="ko-KR" sz="1400" b="1" dirty="0">
                <a:solidFill>
                  <a:srgbClr val="92D050"/>
                </a:solidFill>
              </a:rPr>
              <a:t>back-end </a:t>
            </a:r>
            <a:r>
              <a:rPr lang="ko-KR" altLang="en-US" sz="1400" b="1" dirty="0">
                <a:solidFill>
                  <a:srgbClr val="92D050"/>
                </a:solidFill>
              </a:rPr>
              <a:t>개선</a:t>
            </a:r>
            <a:r>
              <a:rPr lang="ko-KR" altLang="en-US" sz="1400" dirty="0">
                <a:solidFill>
                  <a:schemeClr val="tx1"/>
                </a:solidFill>
              </a:rPr>
              <a:t>이 대부분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최근 몇년간의 </a:t>
            </a:r>
            <a:r>
              <a:rPr lang="en-US" altLang="ko-KR" sz="1400" dirty="0">
                <a:solidFill>
                  <a:schemeClr val="tx1"/>
                </a:solidFill>
              </a:rPr>
              <a:t>LI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system</a:t>
            </a:r>
            <a:r>
              <a:rPr lang="ko-KR" altLang="en-US" sz="1400" dirty="0">
                <a:solidFill>
                  <a:schemeClr val="tx1"/>
                </a:solidFill>
              </a:rPr>
              <a:t>의 완성과 </a:t>
            </a:r>
            <a:r>
              <a:rPr lang="en-US" altLang="ko-KR" sz="1400" dirty="0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에 초점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이는 정확한 </a:t>
            </a:r>
            <a:r>
              <a:rPr lang="en-US" altLang="ko-KR" sz="1400" dirty="0">
                <a:solidFill>
                  <a:schemeClr val="tx1"/>
                </a:solidFill>
              </a:rPr>
              <a:t>front-end matching</a:t>
            </a:r>
            <a:r>
              <a:rPr lang="ko-KR" altLang="en-US" sz="1400" dirty="0">
                <a:solidFill>
                  <a:schemeClr val="tx1"/>
                </a:solidFill>
              </a:rPr>
              <a:t>과 효율적인 </a:t>
            </a:r>
            <a:r>
              <a:rPr lang="en-US" altLang="ko-KR" sz="1400" dirty="0">
                <a:solidFill>
                  <a:schemeClr val="tx1"/>
                </a:solidFill>
              </a:rPr>
              <a:t>back-end optimization</a:t>
            </a:r>
            <a:r>
              <a:rPr lang="ko-KR" altLang="en-US" sz="1400" dirty="0">
                <a:solidFill>
                  <a:schemeClr val="tx1"/>
                </a:solidFill>
              </a:rPr>
              <a:t>을 찾는 것이 주요한 </a:t>
            </a:r>
            <a:r>
              <a:rPr lang="en-US" altLang="ko-KR" sz="1400" dirty="0">
                <a:solidFill>
                  <a:schemeClr val="tx1"/>
                </a:solidFill>
              </a:rPr>
              <a:t>work 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</a:t>
            </a:r>
            <a:r>
              <a:rPr lang="en-US" altLang="ko-KR" sz="1400" b="1" dirty="0" err="1">
                <a:solidFill>
                  <a:schemeClr val="tx1"/>
                </a:solidFill>
              </a:rPr>
              <a:t>loosley</a:t>
            </a:r>
            <a:r>
              <a:rPr lang="en-US" altLang="ko-KR" sz="1400" b="1" dirty="0">
                <a:solidFill>
                  <a:schemeClr val="tx1"/>
                </a:solidFill>
              </a:rPr>
              <a:t>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시스템은 포인트 클라우드와 이미지를 출력으로 사용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pose estimation algorithm</a:t>
            </a:r>
            <a:r>
              <a:rPr lang="ko-KR" altLang="en-US" sz="1400" dirty="0">
                <a:solidFill>
                  <a:schemeClr val="tx1"/>
                </a:solidFill>
              </a:rPr>
              <a:t>에는 </a:t>
            </a:r>
            <a:r>
              <a:rPr lang="en-US" altLang="ko-KR" sz="1400" dirty="0">
                <a:solidFill>
                  <a:schemeClr val="tx1"/>
                </a:solidFill>
              </a:rPr>
              <a:t>ICP, NDT </a:t>
            </a:r>
            <a:r>
              <a:rPr lang="ko-KR" altLang="en-US" sz="1400" dirty="0">
                <a:solidFill>
                  <a:schemeClr val="tx1"/>
                </a:solidFill>
              </a:rPr>
              <a:t>를 포함한 </a:t>
            </a:r>
            <a:r>
              <a:rPr lang="en-US" altLang="ko-KR" sz="1400" dirty="0">
                <a:solidFill>
                  <a:schemeClr val="tx1"/>
                </a:solidFill>
              </a:rPr>
              <a:t>GICP, P2P-ICP, </a:t>
            </a:r>
            <a:r>
              <a:rPr lang="en-US" altLang="ko-KR" sz="1400" dirty="0" err="1">
                <a:solidFill>
                  <a:schemeClr val="tx1"/>
                </a:solidFill>
              </a:rPr>
              <a:t>ColorICP</a:t>
            </a:r>
            <a:r>
              <a:rPr lang="ko-KR" altLang="en-US" sz="1400" dirty="0">
                <a:solidFill>
                  <a:schemeClr val="tx1"/>
                </a:solidFill>
              </a:rPr>
              <a:t>가 포함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positioning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robustness</a:t>
            </a:r>
            <a:r>
              <a:rPr lang="ko-KR" altLang="en-US" sz="1400" dirty="0">
                <a:solidFill>
                  <a:schemeClr val="tx1"/>
                </a:solidFill>
              </a:rPr>
              <a:t>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</a:t>
            </a:r>
            <a:r>
              <a:rPr lang="ko-KR" altLang="en-US" sz="1400" dirty="0">
                <a:solidFill>
                  <a:schemeClr val="tx1"/>
                </a:solidFill>
              </a:rPr>
              <a:t>이기 때문에 </a:t>
            </a:r>
            <a:r>
              <a:rPr lang="en-US" altLang="ko-KR" sz="1400" b="1" dirty="0">
                <a:solidFill>
                  <a:srgbClr val="92D050"/>
                </a:solidFill>
              </a:rPr>
              <a:t>vision</a:t>
            </a:r>
            <a:r>
              <a:rPr lang="ko-KR" altLang="en-US" sz="1400" b="1" dirty="0">
                <a:solidFill>
                  <a:srgbClr val="92D050"/>
                </a:solidFill>
              </a:rPr>
              <a:t>과 </a:t>
            </a:r>
            <a:r>
              <a:rPr lang="en-US" altLang="ko-KR" sz="1400" b="1" dirty="0">
                <a:solidFill>
                  <a:srgbClr val="92D050"/>
                </a:solidFill>
              </a:rPr>
              <a:t>lidar </a:t>
            </a:r>
            <a:r>
              <a:rPr lang="ko-KR" altLang="en-US" sz="1400" b="1" dirty="0">
                <a:solidFill>
                  <a:srgbClr val="92D050"/>
                </a:solidFill>
              </a:rPr>
              <a:t>사이의 독립</a:t>
            </a:r>
            <a:r>
              <a:rPr lang="ko-KR" altLang="en-US" sz="1400" dirty="0">
                <a:solidFill>
                  <a:schemeClr val="tx1"/>
                </a:solidFill>
              </a:rPr>
              <a:t>으로 이어짐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간의 제약 조건이 충분히 강하지 않음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7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1687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Tightly Coupled System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를 다른 </a:t>
            </a:r>
            <a:r>
              <a:rPr lang="en-US" altLang="ko-KR" sz="1400" dirty="0">
                <a:solidFill>
                  <a:schemeClr val="tx1"/>
                </a:solidFill>
              </a:rPr>
              <a:t>odometry</a:t>
            </a:r>
            <a:r>
              <a:rPr lang="ko-KR" altLang="en-US" sz="1400" dirty="0">
                <a:solidFill>
                  <a:schemeClr val="tx1"/>
                </a:solidFill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효과적으로 융합하는 것이 핵심 문제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Tightly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각각의 </a:t>
            </a:r>
            <a:r>
              <a:rPr lang="ko-KR" altLang="en-US" sz="1400" dirty="0" err="1">
                <a:solidFill>
                  <a:schemeClr val="tx1"/>
                </a:solidFill>
              </a:rPr>
              <a:t>센서들에서</a:t>
            </a:r>
            <a:r>
              <a:rPr lang="ko-KR" altLang="en-US" sz="1400" dirty="0">
                <a:solidFill>
                  <a:schemeClr val="tx1"/>
                </a:solidFill>
              </a:rPr>
              <a:t> 나온 관측치들을 한꺼번에 하나의 </a:t>
            </a:r>
            <a:r>
              <a:rPr lang="en-US" altLang="ko-KR" sz="1400" dirty="0">
                <a:solidFill>
                  <a:schemeClr val="tx1"/>
                </a:solidFill>
              </a:rPr>
              <a:t>cost function</a:t>
            </a:r>
            <a:r>
              <a:rPr lang="ko-KR" altLang="en-US" sz="1400" dirty="0">
                <a:solidFill>
                  <a:schemeClr val="tx1"/>
                </a:solidFill>
              </a:rPr>
              <a:t>을 통해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추정하는 방법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www.mdpi.com/remotesensing/remotesensing-14-02835/article_deploy/html/images/remotesensing-14-02835-g005.png">
            <a:extLst>
              <a:ext uri="{FF2B5EF4-FFF2-40B4-BE49-F238E27FC236}">
                <a16:creationId xmlns:a16="http://schemas.microsoft.com/office/drawing/2014/main" id="{5CFB08B5-F3AA-4288-B849-0C33CAF3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23" y="2349500"/>
            <a:ext cx="8838553" cy="35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526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Tightly Coupled System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BE0908-38C2-4410-9860-FF65DFEC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29" y="798950"/>
            <a:ext cx="7523742" cy="5917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783BB4-F242-4EE7-97A2-8CD62A6108E2}"/>
              </a:ext>
            </a:extLst>
          </p:cNvPr>
          <p:cNvSpPr/>
          <p:nvPr/>
        </p:nvSpPr>
        <p:spPr>
          <a:xfrm>
            <a:off x="7636748" y="2346935"/>
            <a:ext cx="850027" cy="1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25CC46-2DD0-4F7E-8481-68E013578083}"/>
              </a:ext>
            </a:extLst>
          </p:cNvPr>
          <p:cNvSpPr/>
          <p:nvPr/>
        </p:nvSpPr>
        <p:spPr>
          <a:xfrm>
            <a:off x="5465048" y="1642084"/>
            <a:ext cx="2078752" cy="196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user-images.githubusercontent.com/41863759/152715558-bcef4e0e-aa55-4262-8e11-afab82c62a1b.png">
            <a:extLst>
              <a:ext uri="{FF2B5EF4-FFF2-40B4-BE49-F238E27FC236}">
                <a16:creationId xmlns:a16="http://schemas.microsoft.com/office/drawing/2014/main" id="{A7A30FE4-A0FC-493E-8E01-B5E6993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3" y="1524785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122F3E-17BA-4C22-A525-17B8A8E0CF57}"/>
              </a:ext>
            </a:extLst>
          </p:cNvPr>
          <p:cNvSpPr/>
          <p:nvPr/>
        </p:nvSpPr>
        <p:spPr>
          <a:xfrm>
            <a:off x="5497831" y="0"/>
            <a:ext cx="6366509" cy="6716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Graph SLAM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① </a:t>
            </a:r>
            <a:r>
              <a:rPr lang="en-US" altLang="ko-KR" sz="1400" b="1" dirty="0">
                <a:solidFill>
                  <a:schemeClr val="tx1"/>
                </a:solidFill>
              </a:rPr>
              <a:t>Modeling 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Graph based slam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 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 based slam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과 가장 큰 차이점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문제를 확률 그래프 모델로</a:t>
            </a:r>
            <a:r>
              <a:rPr lang="en-US" altLang="ko-KR" sz="1400" dirty="0">
                <a:solidFill>
                  <a:schemeClr val="tx1"/>
                </a:solidFill>
              </a:rPr>
              <a:t>(Probabilistic Graphical Model) </a:t>
            </a:r>
            <a:r>
              <a:rPr lang="ko-KR" altLang="en-US" sz="1400" dirty="0">
                <a:solidFill>
                  <a:schemeClr val="tx1"/>
                </a:solidFill>
              </a:rPr>
              <a:t>모델링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Node : pose of robot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Edge : 2 poses </a:t>
            </a:r>
            <a:r>
              <a:rPr lang="ko-KR" altLang="en-US" sz="1400" dirty="0">
                <a:solidFill>
                  <a:schemeClr val="tx1"/>
                </a:solidFill>
              </a:rPr>
              <a:t>사이의 공간적 제약</a:t>
            </a:r>
            <a:r>
              <a:rPr lang="en-US" altLang="ko-KR" sz="1400" dirty="0">
                <a:solidFill>
                  <a:schemeClr val="tx1"/>
                </a:solidFill>
              </a:rPr>
              <a:t>(transformation)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Loop closure / global optimization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② </a:t>
            </a:r>
            <a:r>
              <a:rPr lang="en-US" altLang="ko-KR" sz="1400" b="1" dirty="0">
                <a:solidFill>
                  <a:schemeClr val="tx1"/>
                </a:solidFill>
              </a:rPr>
              <a:t>Front-End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각 </a:t>
            </a:r>
            <a:r>
              <a:rPr lang="en-US" altLang="ko-KR" sz="1400" dirty="0">
                <a:solidFill>
                  <a:schemeClr val="tx1"/>
                </a:solidFill>
              </a:rPr>
              <a:t>time-stamp</a:t>
            </a:r>
            <a:r>
              <a:rPr lang="ko-KR" altLang="en-US" sz="1400" dirty="0">
                <a:solidFill>
                  <a:schemeClr val="tx1"/>
                </a:solidFill>
              </a:rPr>
              <a:t>마다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추정하고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간의 관계를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로 표현함으로써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구성함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③ </a:t>
            </a:r>
            <a:r>
              <a:rPr lang="en-US" altLang="ko-KR" sz="1400" b="1" dirty="0">
                <a:solidFill>
                  <a:schemeClr val="tx1"/>
                </a:solidFill>
              </a:rPr>
              <a:t>Back-End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Least Square Method</a:t>
            </a:r>
            <a:r>
              <a:rPr lang="ko-KR" altLang="en-US" sz="1400" dirty="0">
                <a:solidFill>
                  <a:schemeClr val="tx1"/>
                </a:solidFill>
              </a:rPr>
              <a:t>를 사용해서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함으로써 </a:t>
            </a:r>
            <a:r>
              <a:rPr lang="en-US" altLang="ko-KR" sz="1400" dirty="0">
                <a:solidFill>
                  <a:schemeClr val="tx1"/>
                </a:solidFill>
              </a:rPr>
              <a:t>trajectory</a:t>
            </a:r>
            <a:r>
              <a:rPr lang="ko-KR" altLang="en-US" sz="1400" dirty="0">
                <a:solidFill>
                  <a:schemeClr val="tx1"/>
                </a:solidFill>
              </a:rPr>
              <a:t>상에 존재하는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들을 </a:t>
            </a: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>
                <a:solidFill>
                  <a:schemeClr val="tx1"/>
                </a:solidFill>
              </a:rPr>
              <a:t>함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75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5920740" y="-146050"/>
            <a:ext cx="6271260" cy="492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Front-end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형성한다는 것은 </a:t>
            </a:r>
            <a:r>
              <a:rPr lang="en-US" altLang="ko-KR" sz="1400" dirty="0">
                <a:solidFill>
                  <a:schemeClr val="tx1"/>
                </a:solidFill>
              </a:rPr>
              <a:t>information matrix · vector</a:t>
            </a:r>
            <a:r>
              <a:rPr lang="ko-KR" altLang="en-US" sz="1400" dirty="0">
                <a:solidFill>
                  <a:schemeClr val="tx1"/>
                </a:solidFill>
              </a:rPr>
              <a:t>을 생성함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Back-end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constraint : </a:t>
            </a:r>
            <a:r>
              <a:rPr lang="ko-KR" altLang="en-US" sz="1400" dirty="0">
                <a:solidFill>
                  <a:schemeClr val="tx1"/>
                </a:solidFill>
              </a:rPr>
              <a:t>측정의 불확실성의 척도 </a:t>
            </a:r>
            <a:r>
              <a:rPr lang="en-US" altLang="ko-KR" sz="1400" dirty="0">
                <a:solidFill>
                  <a:schemeClr val="tx1"/>
                </a:solidFill>
              </a:rPr>
              <a:t>(measure of uncertainty)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node </a:t>
            </a:r>
            <a:r>
              <a:rPr lang="ko-KR" altLang="en-US" sz="1400" dirty="0">
                <a:solidFill>
                  <a:schemeClr val="tx1"/>
                </a:solidFill>
              </a:rPr>
              <a:t>사이의 확률분포에서 나온 </a:t>
            </a:r>
            <a:r>
              <a:rPr lang="ko-KR" altLang="en-US" sz="1400" dirty="0" err="1">
                <a:solidFill>
                  <a:schemeClr val="tx1"/>
                </a:solidFill>
              </a:rPr>
              <a:t>마할라노비스</a:t>
            </a:r>
            <a:r>
              <a:rPr lang="ko-KR" altLang="en-US" sz="1400" dirty="0">
                <a:solidFill>
                  <a:schemeClr val="tx1"/>
                </a:solidFill>
              </a:rPr>
              <a:t> 거리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은 이러한 </a:t>
            </a:r>
            <a:r>
              <a:rPr lang="en-US" altLang="ko-KR" sz="1400" dirty="0">
                <a:solidFill>
                  <a:schemeClr val="tx1"/>
                </a:solidFill>
              </a:rPr>
              <a:t>uncertainty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minimize </a:t>
            </a:r>
            <a:r>
              <a:rPr lang="ko-KR" altLang="en-US" sz="1400" dirty="0">
                <a:solidFill>
                  <a:schemeClr val="tx1"/>
                </a:solidFill>
              </a:rPr>
              <a:t>할 수 있는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들의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  <a:r>
              <a:rPr lang="ko-KR" altLang="en-US" sz="1400" dirty="0">
                <a:solidFill>
                  <a:schemeClr val="tx1"/>
                </a:solidFill>
              </a:rPr>
              <a:t>을 구하는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Optimization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실제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non-linear </a:t>
            </a:r>
            <a:r>
              <a:rPr lang="ko-KR" altLang="en-US" sz="1400" dirty="0">
                <a:solidFill>
                  <a:schemeClr val="tx1"/>
                </a:solidFill>
              </a:rPr>
              <a:t>상태이므로 바로 </a:t>
            </a:r>
            <a:r>
              <a:rPr lang="en-US" altLang="ko-KR" sz="1400" dirty="0">
                <a:solidFill>
                  <a:schemeClr val="tx1"/>
                </a:solidFill>
              </a:rPr>
              <a:t>Least-square</a:t>
            </a:r>
            <a:r>
              <a:rPr lang="ko-KR" altLang="en-US" sz="1400" dirty="0">
                <a:solidFill>
                  <a:schemeClr val="tx1"/>
                </a:solidFill>
              </a:rPr>
              <a:t>로 푸는 것이 아니라 </a:t>
            </a:r>
            <a:r>
              <a:rPr lang="en-US" altLang="ko-KR" sz="1400" dirty="0">
                <a:solidFill>
                  <a:schemeClr val="tx1"/>
                </a:solidFill>
              </a:rPr>
              <a:t>Gauss-Newton</a:t>
            </a:r>
            <a:r>
              <a:rPr lang="ko-KR" altLang="en-US" sz="1400" dirty="0">
                <a:solidFill>
                  <a:schemeClr val="tx1"/>
                </a:solidFill>
              </a:rPr>
              <a:t>을 사용하여 </a:t>
            </a:r>
            <a:r>
              <a:rPr lang="en-US" altLang="ko-KR" sz="1400" dirty="0">
                <a:solidFill>
                  <a:schemeClr val="tx1"/>
                </a:solidFill>
              </a:rPr>
              <a:t>linearize</a:t>
            </a:r>
            <a:r>
              <a:rPr lang="ko-KR" altLang="en-US" sz="1400" dirty="0">
                <a:solidFill>
                  <a:schemeClr val="tx1"/>
                </a:solidFill>
              </a:rPr>
              <a:t>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Least-square</a:t>
            </a:r>
            <a:r>
              <a:rPr lang="ko-KR" altLang="en-US" sz="1400" dirty="0">
                <a:solidFill>
                  <a:schemeClr val="tx1"/>
                </a:solidFill>
              </a:rPr>
              <a:t> 로 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같은 위치를 가면 </a:t>
            </a:r>
            <a:r>
              <a:rPr lang="en-US" altLang="ko-KR" sz="1400" dirty="0">
                <a:solidFill>
                  <a:schemeClr val="tx1"/>
                </a:solidFill>
              </a:rPr>
              <a:t>loop closure</a:t>
            </a:r>
            <a:r>
              <a:rPr lang="ko-KR" altLang="en-US" sz="1400" dirty="0">
                <a:solidFill>
                  <a:schemeClr val="tx1"/>
                </a:solidFill>
              </a:rPr>
              <a:t>로 인해 노드 생성 </a:t>
            </a:r>
            <a:r>
              <a:rPr lang="en-US" altLang="ko-KR" sz="1400" dirty="0">
                <a:solidFill>
                  <a:schemeClr val="tx1"/>
                </a:solidFill>
              </a:rPr>
              <a:t>X &gt; </a:t>
            </a:r>
            <a:r>
              <a:rPr lang="ko-KR" altLang="en-US" sz="1400" dirty="0">
                <a:solidFill>
                  <a:schemeClr val="tx1"/>
                </a:solidFill>
              </a:rPr>
              <a:t>용량 ↓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51FE83A-7D55-4B5A-BB67-9F65E64C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4" y="141304"/>
            <a:ext cx="5502592" cy="37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7D40C514-B954-45C5-9E20-01DB87E6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4" y="3946994"/>
            <a:ext cx="5477438" cy="25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AEFA7D-FB1D-4031-99AD-3D2C77F0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957" y="4775200"/>
            <a:ext cx="3886826" cy="18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292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시스템은 </a:t>
            </a:r>
            <a:r>
              <a:rPr lang="en-US" altLang="ko-KR" sz="1400" dirty="0">
                <a:solidFill>
                  <a:schemeClr val="tx1"/>
                </a:solidFill>
              </a:rPr>
              <a:t>factor </a:t>
            </a:r>
            <a:r>
              <a:rPr lang="ko-KR" altLang="en-US" sz="1400" dirty="0">
                <a:solidFill>
                  <a:schemeClr val="tx1"/>
                </a:solidFill>
              </a:rPr>
              <a:t>그래프에 </a:t>
            </a:r>
            <a:r>
              <a:rPr lang="en-US" altLang="ko-KR" sz="1400" dirty="0">
                <a:solidFill>
                  <a:schemeClr val="tx1"/>
                </a:solidFill>
              </a:rPr>
              <a:t>LIDAR </a:t>
            </a:r>
            <a:r>
              <a:rPr lang="ko-KR" altLang="en-US" sz="1400" dirty="0">
                <a:solidFill>
                  <a:schemeClr val="tx1"/>
                </a:solidFill>
              </a:rPr>
              <a:t>관성 주행 거리 측정을 구축하고 폐쇄 루프를 포함한 여러 상대 및 절대 측정값이 시스템에 </a:t>
            </a:r>
            <a:r>
              <a:rPr lang="en-US" altLang="ko-KR" sz="1400" dirty="0">
                <a:solidFill>
                  <a:schemeClr val="tx1"/>
                </a:solidFill>
              </a:rPr>
              <a:t>factor</a:t>
            </a:r>
            <a:r>
              <a:rPr lang="ko-KR" altLang="en-US" sz="1400" dirty="0">
                <a:solidFill>
                  <a:schemeClr val="tx1"/>
                </a:solidFill>
              </a:rPr>
              <a:t>로 통합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IMU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en-US" altLang="ko-KR" sz="1400" b="1" dirty="0">
                <a:solidFill>
                  <a:srgbClr val="92D050"/>
                </a:solidFill>
              </a:rPr>
              <a:t>pre-integration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매우 빠른 </a:t>
            </a:r>
            <a:r>
              <a:rPr lang="en-US" altLang="ko-KR" sz="1400" dirty="0">
                <a:solidFill>
                  <a:schemeClr val="tx1"/>
                </a:solidFill>
              </a:rPr>
              <a:t>IMU data(3r, 3t</a:t>
            </a:r>
            <a:r>
              <a:rPr lang="ko-KR" altLang="en-US" sz="1400" dirty="0">
                <a:solidFill>
                  <a:schemeClr val="tx1"/>
                </a:solidFill>
              </a:rPr>
              <a:t>라서 차원도 높음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LiDAR sensor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와 효율적으로 </a:t>
            </a:r>
            <a:r>
              <a:rPr lang="en-US" altLang="ko-KR" sz="1400" dirty="0">
                <a:solidFill>
                  <a:schemeClr val="tx1"/>
                </a:solidFill>
              </a:rPr>
              <a:t>factor graph SLAM</a:t>
            </a:r>
            <a:r>
              <a:rPr lang="ko-KR" altLang="en-US" sz="1400" dirty="0">
                <a:solidFill>
                  <a:schemeClr val="tx1"/>
                </a:solidFill>
              </a:rPr>
              <a:t>하기 위한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Global map</a:t>
            </a:r>
            <a:r>
              <a:rPr lang="ko-KR" altLang="en-US" sz="1400" dirty="0">
                <a:solidFill>
                  <a:schemeClr val="tx1"/>
                </a:solidFill>
              </a:rPr>
              <a:t>에서의 </a:t>
            </a:r>
            <a:r>
              <a:rPr lang="en-US" altLang="ko-KR" sz="1400" dirty="0">
                <a:solidFill>
                  <a:schemeClr val="tx1"/>
                </a:solidFill>
              </a:rPr>
              <a:t>scan matching (LOAM)</a:t>
            </a:r>
            <a:r>
              <a:rPr lang="ko-KR" altLang="en-US" sz="1400" dirty="0">
                <a:solidFill>
                  <a:schemeClr val="tx1"/>
                </a:solidFill>
              </a:rPr>
              <a:t>이 아니라 </a:t>
            </a:r>
            <a:r>
              <a:rPr lang="en-US" altLang="ko-KR" sz="1400" dirty="0">
                <a:solidFill>
                  <a:schemeClr val="tx1"/>
                </a:solidFill>
              </a:rPr>
              <a:t>old LiDAR scan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marginalize(keyframe </a:t>
            </a:r>
            <a:r>
              <a:rPr lang="ko-KR" altLang="en-US" sz="1400" dirty="0">
                <a:solidFill>
                  <a:schemeClr val="tx1"/>
                </a:solidFill>
              </a:rPr>
              <a:t>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하여 </a:t>
            </a:r>
            <a:r>
              <a:rPr lang="en-US" altLang="ko-KR" sz="1400" dirty="0">
                <a:solidFill>
                  <a:schemeClr val="tx1"/>
                </a:solidFill>
              </a:rPr>
              <a:t>pose optimization</a:t>
            </a:r>
            <a:r>
              <a:rPr lang="ko-KR" altLang="en-US" sz="1400" dirty="0">
                <a:solidFill>
                  <a:schemeClr val="tx1"/>
                </a:solidFill>
              </a:rPr>
              <a:t>을 수행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이게 </a:t>
            </a:r>
            <a:r>
              <a:rPr lang="en-US" altLang="ko-KR" sz="1400" dirty="0">
                <a:solidFill>
                  <a:schemeClr val="tx1"/>
                </a:solidFill>
              </a:rPr>
              <a:t>loosely 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tightly</a:t>
            </a:r>
            <a:r>
              <a:rPr lang="ko-KR" altLang="en-US" sz="1400" dirty="0">
                <a:solidFill>
                  <a:schemeClr val="tx1"/>
                </a:solidFill>
              </a:rPr>
              <a:t>하게 </a:t>
            </a:r>
            <a:r>
              <a:rPr lang="ko-KR" altLang="en-US" sz="1400" dirty="0" err="1">
                <a:solidFill>
                  <a:schemeClr val="tx1"/>
                </a:solidFill>
              </a:rPr>
              <a:t>바뀐것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 keyframes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sliding window </a:t>
            </a:r>
            <a:r>
              <a:rPr lang="ko-KR" altLang="en-US" sz="1400" dirty="0">
                <a:solidFill>
                  <a:schemeClr val="tx1"/>
                </a:solidFill>
              </a:rPr>
              <a:t>방식을 이용한 </a:t>
            </a:r>
            <a:r>
              <a:rPr lang="en-US" altLang="ko-KR" sz="1400" dirty="0">
                <a:solidFill>
                  <a:schemeClr val="tx1"/>
                </a:solidFill>
              </a:rPr>
              <a:t>local scale</a:t>
            </a:r>
            <a:r>
              <a:rPr lang="ko-KR" altLang="en-US" sz="1400" dirty="0">
                <a:solidFill>
                  <a:schemeClr val="tx1"/>
                </a:solidFill>
              </a:rPr>
              <a:t>에서의 </a:t>
            </a:r>
            <a:r>
              <a:rPr lang="en-US" altLang="ko-KR" sz="1400" dirty="0">
                <a:solidFill>
                  <a:schemeClr val="tx1"/>
                </a:solidFill>
              </a:rPr>
              <a:t>scan-matching</a:t>
            </a:r>
          </a:p>
        </p:txBody>
      </p:sp>
      <p:pic>
        <p:nvPicPr>
          <p:cNvPr id="12290" name="Picture 2" descr="https://www.mdpi.com/remotesensing/remotesensing-14-02835/article_deploy/html/images/remotesensing-14-02835-g006.png">
            <a:extLst>
              <a:ext uri="{FF2B5EF4-FFF2-40B4-BE49-F238E27FC236}">
                <a16:creationId xmlns:a16="http://schemas.microsoft.com/office/drawing/2014/main" id="{285DCBA5-C9C8-4D61-A69F-A7EA263E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1" y="3429000"/>
            <a:ext cx="6891337" cy="31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6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D4E148-302F-4907-9AC1-F7E80E53146E}"/>
              </a:ext>
            </a:extLst>
          </p:cNvPr>
          <p:cNvGrpSpPr/>
          <p:nvPr/>
        </p:nvGrpSpPr>
        <p:grpSpPr>
          <a:xfrm>
            <a:off x="29028" y="1500990"/>
            <a:ext cx="12135125" cy="4149608"/>
            <a:chOff x="-2371671" y="2576734"/>
            <a:chExt cx="16602185" cy="57054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B58315-8D93-42F3-8A18-420F68EA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71671" y="2576734"/>
              <a:ext cx="8229600" cy="570547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5F4A8-42CF-42F6-BD68-FC9B5B56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52"/>
            <a:stretch/>
          </p:blipFill>
          <p:spPr>
            <a:xfrm>
              <a:off x="6039014" y="3412331"/>
              <a:ext cx="8191500" cy="3630612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5"/>
            <a:ext cx="11947302" cy="434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Tightly Coupled System</a:t>
            </a:r>
          </a:p>
        </p:txBody>
      </p:sp>
    </p:spTree>
    <p:extLst>
      <p:ext uri="{BB962C8B-B14F-4D97-AF65-F5344CB8AC3E}">
        <p14:creationId xmlns:p14="http://schemas.microsoft.com/office/powerpoint/2010/main" val="232863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8" y="128425"/>
            <a:ext cx="11714178" cy="662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tightly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관성 시스템의 긴밀한 결합은 의심할 여지 없이 정확도를 향상시키면서 시스템의 계산 부담을 증가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기존 알고리즘의 대부분은 과거 데이터를 </a:t>
            </a:r>
            <a:r>
              <a:rPr lang="ko-KR" altLang="en-US" sz="1400" dirty="0" err="1">
                <a:solidFill>
                  <a:schemeClr val="tx1"/>
                </a:solidFill>
              </a:rPr>
              <a:t>주변화하거나</a:t>
            </a:r>
            <a:r>
              <a:rPr lang="ko-KR" altLang="en-US" sz="1400" dirty="0">
                <a:solidFill>
                  <a:schemeClr val="tx1"/>
                </a:solidFill>
              </a:rPr>
              <a:t> 로컬 지도 용량을 제한하여 컴퓨팅 속도를 향상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</a:rPr>
              <a:t> 최적화는 일반적으로 </a:t>
            </a: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에서 측정한 편향과 속도를 추가하지 않고 </a:t>
            </a: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의 포즈 그래프만 작성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이러한 방법은 대부분의 시나리오에서 우수한 결과를 얻음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기하학적 특징에 대한 의존성으로 인해 개방된 비정형 장면에서 관성 시스템이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제약 조건을 잃으면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은 심각한 </a:t>
            </a:r>
            <a:r>
              <a:rPr lang="ko-KR" altLang="en-US" sz="1400" dirty="0" err="1">
                <a:solidFill>
                  <a:schemeClr val="tx1"/>
                </a:solidFill>
              </a:rPr>
              <a:t>드리프트</a:t>
            </a:r>
            <a:r>
              <a:rPr lang="ko-KR" altLang="en-US" sz="1400" dirty="0">
                <a:solidFill>
                  <a:schemeClr val="tx1"/>
                </a:solidFill>
              </a:rPr>
              <a:t> 및 저하를 겪음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 pre integration </a:t>
            </a:r>
            <a:r>
              <a:rPr lang="ko-KR" altLang="en-US" sz="1400" dirty="0">
                <a:solidFill>
                  <a:schemeClr val="tx1"/>
                </a:solidFill>
              </a:rPr>
              <a:t>이론의 개발 및 개선으로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시스템은 </a:t>
            </a: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와 더 강력한 제약 관계를 설정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시스템의 위치 파악 정확도도 더욱 향상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긴밀한 결합에는 많은 계산이 필요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속도와 정밀도 사이의 균형을 찾는 것이 이 작업 단계의 어려움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tightly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LVI tightly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strong data correlation, nonlinear optimization tight coupling, and state filter</a:t>
            </a:r>
            <a:r>
              <a:rPr lang="ko-KR" altLang="en-US" sz="1400" dirty="0">
                <a:solidFill>
                  <a:schemeClr val="tx1"/>
                </a:solidFill>
              </a:rPr>
              <a:t>의 세 부분으로 나뉨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 중 최적화를 기반으로 </a:t>
            </a:r>
            <a:r>
              <a:rPr lang="en-US" altLang="ko-KR" sz="1400" dirty="0">
                <a:solidFill>
                  <a:schemeClr val="tx1"/>
                </a:solidFill>
              </a:rPr>
              <a:t>tightly coupled front-end</a:t>
            </a:r>
            <a:r>
              <a:rPr lang="ko-KR" altLang="en-US" sz="1400" dirty="0">
                <a:solidFill>
                  <a:schemeClr val="tx1"/>
                </a:solidFill>
              </a:rPr>
              <a:t>가 주요 구현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뿐만 아니라 </a:t>
            </a:r>
            <a:r>
              <a:rPr lang="en-US" altLang="ko-KR" sz="1400" dirty="0">
                <a:solidFill>
                  <a:schemeClr val="tx1"/>
                </a:solidFill>
              </a:rPr>
              <a:t>wheel/leg odometry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GNSS</a:t>
            </a:r>
            <a:r>
              <a:rPr lang="ko-KR" altLang="en-US" sz="1400" dirty="0">
                <a:solidFill>
                  <a:schemeClr val="tx1"/>
                </a:solidFill>
              </a:rPr>
              <a:t>도 시스템에 효과적으로 통합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3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4"/>
            <a:ext cx="11947302" cy="430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SLAM </a:t>
            </a:r>
            <a:r>
              <a:rPr lang="ko-KR" altLang="en-US" sz="1400" b="1" dirty="0">
                <a:solidFill>
                  <a:schemeClr val="tx1"/>
                </a:solidFill>
              </a:rPr>
              <a:t>평가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알고리즘의 평가는 주로 위치 정확도 평가를 기반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상대 포즈 오차</a:t>
            </a:r>
            <a:r>
              <a:rPr lang="en-US" altLang="ko-KR" sz="1400" dirty="0">
                <a:solidFill>
                  <a:schemeClr val="tx1"/>
                </a:solidFill>
              </a:rPr>
              <a:t>(RPE)</a:t>
            </a:r>
            <a:r>
              <a:rPr lang="ko-KR" altLang="en-US" sz="1400" dirty="0">
                <a:solidFill>
                  <a:schemeClr val="tx1"/>
                </a:solidFill>
              </a:rPr>
              <a:t>는 특정 시간 차이로 분리된 두 프레임 간의 포즈 차이의 정확도를 설명하는 데 사용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실제 포즈와 추정 포즈의 변화는 동일한 시간 간격으로 계산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그런 다음 두 값의 차이를 계산하여 상대 포즈 오차를 구함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이후 각 기간의 상대 자세 오차를 </a:t>
            </a:r>
            <a:r>
              <a:rPr lang="en-US" altLang="ko-KR" sz="1400" dirty="0">
                <a:solidFill>
                  <a:schemeClr val="tx1"/>
                </a:solidFill>
              </a:rPr>
              <a:t>RMSE(Root Mean Square Error)</a:t>
            </a:r>
            <a:r>
              <a:rPr lang="ko-KR" altLang="en-US" sz="1400" dirty="0">
                <a:solidFill>
                  <a:schemeClr val="tx1"/>
                </a:solidFill>
              </a:rPr>
              <a:t>로 계산하여 전체 값을 얻음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상대 </a:t>
            </a:r>
            <a:r>
              <a:rPr lang="en-US" altLang="ko-KR" sz="1400" dirty="0">
                <a:solidFill>
                  <a:schemeClr val="tx1"/>
                </a:solidFill>
              </a:rPr>
              <a:t>translation error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F-LOAM,</a:t>
            </a:r>
            <a:r>
              <a:rPr lang="ko-KR" altLang="en-US" sz="1400" dirty="0">
                <a:solidFill>
                  <a:schemeClr val="tx1"/>
                </a:solidFill>
              </a:rPr>
              <a:t> 상대 </a:t>
            </a:r>
            <a:r>
              <a:rPr lang="en-US" altLang="ko-KR" sz="1400" dirty="0">
                <a:solidFill>
                  <a:schemeClr val="tx1"/>
                </a:solidFill>
              </a:rPr>
              <a:t>rotational error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-SAM</a:t>
            </a:r>
            <a:r>
              <a:rPr lang="ko-KR" altLang="en-US" sz="1400" dirty="0">
                <a:solidFill>
                  <a:schemeClr val="tx1"/>
                </a:solidFill>
              </a:rPr>
              <a:t>이 가장 작음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환경에 </a:t>
            </a:r>
            <a:r>
              <a:rPr lang="en-US" altLang="ko-KR" sz="1400" dirty="0">
                <a:solidFill>
                  <a:schemeClr val="tx1"/>
                </a:solidFill>
              </a:rPr>
              <a:t>closed loop</a:t>
            </a:r>
            <a:r>
              <a:rPr lang="ko-KR" altLang="en-US" sz="1400" dirty="0">
                <a:solidFill>
                  <a:schemeClr val="tx1"/>
                </a:solidFill>
              </a:rPr>
              <a:t>가 있는 경우 </a:t>
            </a:r>
            <a:r>
              <a:rPr lang="en-US" altLang="ko-KR" sz="1400" dirty="0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을 사용하는 것이 좋음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closed loop</a:t>
            </a:r>
            <a:r>
              <a:rPr lang="ko-KR" altLang="en-US" sz="1400" dirty="0">
                <a:solidFill>
                  <a:schemeClr val="tx1"/>
                </a:solidFill>
              </a:rPr>
              <a:t>가 없으면 </a:t>
            </a:r>
            <a:r>
              <a:rPr lang="en-US" altLang="ko-KR" sz="1400" dirty="0">
                <a:solidFill>
                  <a:schemeClr val="tx1"/>
                </a:solidFill>
              </a:rPr>
              <a:t>F-LOAM</a:t>
            </a:r>
            <a:r>
              <a:rPr lang="ko-KR" altLang="en-US" sz="1400" dirty="0">
                <a:solidFill>
                  <a:schemeClr val="tx1"/>
                </a:solidFill>
              </a:rPr>
              <a:t>의 실시간 성능이 더 좋음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EA077F-DB55-43E6-A7A6-7DDFC269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4459467"/>
            <a:ext cx="11843657" cy="22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1146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연결되었을 때</a:t>
            </a:r>
            <a:r>
              <a:rPr lang="en-US" altLang="ko-KR" sz="1400" dirty="0">
                <a:solidFill>
                  <a:schemeClr val="tx1"/>
                </a:solidFill>
              </a:rPr>
              <a:t>, !!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번 표시가 되는데 이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두 번째 </a:t>
            </a:r>
            <a:r>
              <a:rPr lang="en-US" altLang="ko-KR" sz="1400" dirty="0">
                <a:solidFill>
                  <a:schemeClr val="tx1"/>
                </a:solidFill>
              </a:rPr>
              <a:t>!!!</a:t>
            </a:r>
            <a:r>
              <a:rPr lang="ko-KR" altLang="en-US" sz="1400" dirty="0">
                <a:solidFill>
                  <a:schemeClr val="tx1"/>
                </a:solidFill>
              </a:rPr>
              <a:t>에서 아래와 같이 튀는 현상 발생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But, param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robot localization</a:t>
            </a:r>
            <a:r>
              <a:rPr lang="ko-KR" altLang="en-US" sz="1400" dirty="0">
                <a:solidFill>
                  <a:schemeClr val="tx1"/>
                </a:solidFill>
              </a:rPr>
              <a:t>처럼 바꿔도 튀는 현상은 </a:t>
            </a:r>
            <a:r>
              <a:rPr lang="ko-KR" altLang="en-US" sz="1400" dirty="0" err="1">
                <a:solidFill>
                  <a:schemeClr val="tx1"/>
                </a:solidFill>
              </a:rPr>
              <a:t>변치않음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혹시</a:t>
            </a:r>
            <a:r>
              <a:rPr lang="en-US" altLang="ko-KR" sz="1400" dirty="0">
                <a:solidFill>
                  <a:schemeClr val="tx1"/>
                </a:solidFill>
              </a:rPr>
              <a:t>, lidar feature </a:t>
            </a:r>
            <a:r>
              <a:rPr lang="ko-KR" altLang="en-US" sz="1400" dirty="0">
                <a:solidFill>
                  <a:schemeClr val="tx1"/>
                </a:solidFill>
              </a:rPr>
              <a:t>수 문제인지 알고 건물 가까이에서 돌려봐도 아래와 같은 현상 발생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DAEDD-7493-4D49-B3F6-11B70050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10" y="1367670"/>
            <a:ext cx="6702380" cy="53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3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300809"/>
            <a:ext cx="12192000" cy="591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LiDAR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</a:t>
            </a: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2F245C-23B0-4090-94A9-BDB5A76C2775}"/>
              </a:ext>
            </a:extLst>
          </p:cNvPr>
          <p:cNvSpPr/>
          <p:nvPr/>
        </p:nvSpPr>
        <p:spPr>
          <a:xfrm>
            <a:off x="795864" y="2257775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9094A-A54F-443A-B1D7-7C6022257BE7}"/>
              </a:ext>
            </a:extLst>
          </p:cNvPr>
          <p:cNvSpPr/>
          <p:nvPr/>
        </p:nvSpPr>
        <p:spPr>
          <a:xfrm>
            <a:off x="9894711" y="2257776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mapping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A4D707-F3F4-4FB5-ADDD-3E637E9458DC}"/>
              </a:ext>
            </a:extLst>
          </p:cNvPr>
          <p:cNvSpPr/>
          <p:nvPr/>
        </p:nvSpPr>
        <p:spPr>
          <a:xfrm>
            <a:off x="2884309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6FDE7A-F553-420D-A071-7FF28FACC26F}"/>
              </a:ext>
            </a:extLst>
          </p:cNvPr>
          <p:cNvSpPr/>
          <p:nvPr/>
        </p:nvSpPr>
        <p:spPr>
          <a:xfrm>
            <a:off x="6389510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45BBA-DEEE-42E7-A33B-82B4DA390887}"/>
              </a:ext>
            </a:extLst>
          </p:cNvPr>
          <p:cNvSpPr/>
          <p:nvPr/>
        </p:nvSpPr>
        <p:spPr>
          <a:xfrm>
            <a:off x="5096933" y="5695243"/>
            <a:ext cx="1998133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Loop closure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adaboost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C6A65-E463-4111-B15D-C9FC831EED58}"/>
              </a:ext>
            </a:extLst>
          </p:cNvPr>
          <p:cNvSpPr/>
          <p:nvPr/>
        </p:nvSpPr>
        <p:spPr>
          <a:xfrm>
            <a:off x="2971799" y="2020710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C9C83B-56E2-4457-B304-7BD0E3883A70}"/>
              </a:ext>
            </a:extLst>
          </p:cNvPr>
          <p:cNvSpPr/>
          <p:nvPr/>
        </p:nvSpPr>
        <p:spPr>
          <a:xfrm>
            <a:off x="6488289" y="2020709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Filter based 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EKF, PF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Graph based 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→ Edge, Node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Gauss-Newton</a:t>
            </a:r>
            <a:r>
              <a:rPr lang="ko-KR" altLang="en-US" sz="1200" dirty="0">
                <a:solidFill>
                  <a:schemeClr val="tx1"/>
                </a:solidFill>
              </a:rPr>
              <a:t>으로 </a:t>
            </a:r>
            <a:r>
              <a:rPr lang="en-US" altLang="ko-KR" sz="1200" dirty="0">
                <a:solidFill>
                  <a:schemeClr val="tx1"/>
                </a:solidFill>
              </a:rPr>
              <a:t>linearize </a:t>
            </a:r>
            <a:r>
              <a:rPr lang="ko-KR" altLang="en-US" sz="1200" dirty="0">
                <a:solidFill>
                  <a:schemeClr val="tx1"/>
                </a:solidFill>
              </a:rPr>
              <a:t>후</a:t>
            </a:r>
            <a:r>
              <a:rPr lang="en-US" altLang="ko-KR" sz="1200" dirty="0">
                <a:solidFill>
                  <a:schemeClr val="tx1"/>
                </a:solidFill>
              </a:rPr>
              <a:t>, Least-square</a:t>
            </a:r>
            <a:r>
              <a:rPr lang="ko-KR" altLang="en-US" sz="1200" dirty="0">
                <a:solidFill>
                  <a:schemeClr val="tx1"/>
                </a:solidFill>
              </a:rPr>
              <a:t>로 </a:t>
            </a:r>
            <a:r>
              <a:rPr lang="en-US" altLang="ko-KR" sz="1200" dirty="0">
                <a:solidFill>
                  <a:schemeClr val="tx1"/>
                </a:solidFill>
              </a:rPr>
              <a:t>optimization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A2C953-09BF-4F0D-B745-C10CA3B23FFA}"/>
              </a:ext>
            </a:extLst>
          </p:cNvPr>
          <p:cNvCxnSpPr/>
          <p:nvPr/>
        </p:nvCxnSpPr>
        <p:spPr>
          <a:xfrm>
            <a:off x="2291644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63D5FF-160B-4977-A0E3-587C9C743E28}"/>
              </a:ext>
            </a:extLst>
          </p:cNvPr>
          <p:cNvCxnSpPr/>
          <p:nvPr/>
        </p:nvCxnSpPr>
        <p:spPr>
          <a:xfrm>
            <a:off x="5841999" y="2590794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20BE88-3CB8-400A-8C08-B5EAE386459F}"/>
              </a:ext>
            </a:extLst>
          </p:cNvPr>
          <p:cNvCxnSpPr/>
          <p:nvPr/>
        </p:nvCxnSpPr>
        <p:spPr>
          <a:xfrm>
            <a:off x="9324622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454D5E3-E29D-4BD7-9DEB-7A0D2C33A3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852" y="5149140"/>
            <a:ext cx="1179690" cy="804335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4E6C4FB-C2F4-488E-9995-CCA06B9E763A}"/>
              </a:ext>
            </a:extLst>
          </p:cNvPr>
          <p:cNvCxnSpPr>
            <a:cxnSpLocks/>
          </p:cNvCxnSpPr>
          <p:nvPr/>
        </p:nvCxnSpPr>
        <p:spPr>
          <a:xfrm flipV="1">
            <a:off x="7205134" y="4961462"/>
            <a:ext cx="702733" cy="1179690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57D1E-4AA3-4486-8509-93D852BE4D2C}"/>
              </a:ext>
            </a:extLst>
          </p:cNvPr>
          <p:cNvSpPr/>
          <p:nvPr/>
        </p:nvSpPr>
        <p:spPr>
          <a:xfrm>
            <a:off x="2985912" y="2020708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LiDAR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en-US" altLang="ko-KR" sz="1400" b="1" dirty="0" err="1">
                <a:solidFill>
                  <a:schemeClr val="tx1"/>
                </a:solidFill>
              </a:rPr>
              <a:t>featur</a:t>
            </a:r>
            <a:r>
              <a:rPr lang="ko-KR" altLang="en-US" sz="1400" b="1" dirty="0">
                <a:solidFill>
                  <a:schemeClr val="tx1"/>
                </a:solidFill>
              </a:rPr>
              <a:t>을 뽑는 것이 아니라 </a:t>
            </a:r>
            <a:r>
              <a:rPr lang="en-US" altLang="ko-KR" sz="1400" b="1" dirty="0">
                <a:solidFill>
                  <a:schemeClr val="tx1"/>
                </a:solidFill>
              </a:rPr>
              <a:t>point cloud</a:t>
            </a:r>
            <a:r>
              <a:rPr lang="ko-KR" altLang="en-US" sz="1400" b="1" dirty="0">
                <a:solidFill>
                  <a:schemeClr val="tx1"/>
                </a:solidFill>
              </a:rPr>
              <a:t>를 통해 </a:t>
            </a:r>
            <a:r>
              <a:rPr lang="en-US" altLang="ko-KR" sz="1400" b="1" dirty="0">
                <a:solidFill>
                  <a:schemeClr val="tx1"/>
                </a:solidFill>
              </a:rPr>
              <a:t>front-end </a:t>
            </a:r>
            <a:r>
              <a:rPr lang="ko-KR" altLang="en-US" sz="1400" b="1" dirty="0">
                <a:solidFill>
                  <a:schemeClr val="tx1"/>
                </a:solidFill>
              </a:rPr>
              <a:t>수행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Scan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matching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(ICP, NDP …)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= data association</a:t>
            </a:r>
          </a:p>
        </p:txBody>
      </p:sp>
    </p:spTree>
    <p:extLst>
      <p:ext uri="{BB962C8B-B14F-4D97-AF65-F5344CB8AC3E}">
        <p14:creationId xmlns:p14="http://schemas.microsoft.com/office/powerpoint/2010/main" val="114796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89561" y="0"/>
            <a:ext cx="11902439" cy="6728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V-SLAM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Front end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프레임의 위치를 ​​결정하기 위해 카메라가 움직이는 동안 입력 이미지를 처리하고 모션 관계를 얻는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visual sensor : </a:t>
            </a:r>
            <a:r>
              <a:rPr lang="ko-KR" altLang="en-US" sz="1400" dirty="0">
                <a:solidFill>
                  <a:schemeClr val="tx1"/>
                </a:solidFill>
              </a:rPr>
              <a:t>카메라 이미지 정보를 읽고 </a:t>
            </a:r>
            <a:r>
              <a:rPr lang="ko-KR" altLang="en-US" sz="1400" dirty="0" err="1">
                <a:solidFill>
                  <a:schemeClr val="tx1"/>
                </a:solidFill>
              </a:rPr>
              <a:t>전처리하는</a:t>
            </a:r>
            <a:r>
              <a:rPr lang="ko-KR" altLang="en-US" sz="1400" dirty="0">
                <a:solidFill>
                  <a:schemeClr val="tx1"/>
                </a:solidFill>
              </a:rPr>
              <a:t> 역할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Mono</a:t>
            </a:r>
            <a:r>
              <a:rPr lang="ko-KR" altLang="en-US" sz="1400" dirty="0">
                <a:solidFill>
                  <a:schemeClr val="tx1"/>
                </a:solidFill>
              </a:rPr>
              <a:t> 구조가 간단하고 계산 속도가 빠르지만 정보의 깊이가 부족하고 스케일 </a:t>
            </a:r>
            <a:r>
              <a:rPr lang="ko-KR" altLang="en-US" sz="1400" dirty="0" err="1">
                <a:solidFill>
                  <a:schemeClr val="tx1"/>
                </a:solidFill>
              </a:rPr>
              <a:t>블러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Stereo</a:t>
            </a:r>
            <a:r>
              <a:rPr lang="ko-KR" altLang="en-US" sz="1400" dirty="0">
                <a:solidFill>
                  <a:schemeClr val="tx1"/>
                </a:solidFill>
              </a:rPr>
              <a:t> 실내외의 깊이 정보를 얻을 수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필요한 </a:t>
            </a:r>
            <a:r>
              <a:rPr lang="ko-KR" altLang="en-US" sz="1400" dirty="0" err="1">
                <a:solidFill>
                  <a:schemeClr val="tx1"/>
                </a:solidFill>
              </a:rPr>
              <a:t>연산량은</a:t>
            </a:r>
            <a:r>
              <a:rPr lang="ko-KR" altLang="en-US" sz="1400" dirty="0">
                <a:solidFill>
                  <a:schemeClr val="tx1"/>
                </a:solidFill>
              </a:rPr>
              <a:t> 상당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RGB-D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이미지 색상과 깊이 정보를 동시에 얻지만</a:t>
            </a:r>
            <a:r>
              <a:rPr lang="en-US" altLang="ko-KR" sz="1400" dirty="0">
                <a:solidFill>
                  <a:schemeClr val="tx1"/>
                </a:solidFill>
              </a:rPr>
              <a:t>, TOF</a:t>
            </a:r>
            <a:r>
              <a:rPr lang="ko-KR" altLang="en-US" sz="1400" dirty="0">
                <a:solidFill>
                  <a:schemeClr val="tx1"/>
                </a:solidFill>
              </a:rPr>
              <a:t>를 이용해서 빛에 간섭 </a:t>
            </a:r>
            <a:r>
              <a:rPr lang="en-US" altLang="ko-KR" sz="1400" dirty="0">
                <a:solidFill>
                  <a:schemeClr val="tx1"/>
                </a:solidFill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</a:rPr>
              <a:t>측정 범위에 취약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visual odometer :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</a:t>
            </a:r>
            <a:r>
              <a:rPr lang="ko-KR" altLang="en-US" sz="1400" dirty="0">
                <a:solidFill>
                  <a:schemeClr val="tx1"/>
                </a:solidFill>
              </a:rPr>
              <a:t> 더 나은 초기 값을 제공하기 위해 인접 이미지의 데이터를 기반으로 카메라 움직임을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Featured based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b="1" dirty="0">
                <a:solidFill>
                  <a:srgbClr val="92D050"/>
                </a:solidFill>
              </a:rPr>
              <a:t>Direct based</a:t>
            </a:r>
            <a:r>
              <a:rPr lang="ko-KR" altLang="en-US" sz="1400" dirty="0">
                <a:solidFill>
                  <a:schemeClr val="tx1"/>
                </a:solidFill>
              </a:rPr>
              <a:t>로 구분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Back-end optimization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프론트엔드에서</a:t>
            </a:r>
            <a:r>
              <a:rPr lang="ko-KR" altLang="en-US" sz="1400" dirty="0">
                <a:solidFill>
                  <a:schemeClr val="tx1"/>
                </a:solidFill>
              </a:rPr>
              <a:t> 제공하는 시각 센서에서 수집한 원본 데이터를 받아 계산 및 최적화를 수행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이전에는 </a:t>
            </a:r>
            <a:r>
              <a:rPr lang="en-US" altLang="ko-KR" sz="1400" b="1" dirty="0">
                <a:solidFill>
                  <a:srgbClr val="92D050"/>
                </a:solidFill>
              </a:rPr>
              <a:t>Filter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V-SLAM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백엔드에서</a:t>
            </a:r>
            <a:r>
              <a:rPr lang="ko-KR" altLang="en-US" sz="1400" dirty="0">
                <a:solidFill>
                  <a:schemeClr val="tx1"/>
                </a:solidFill>
              </a:rPr>
              <a:t> 주요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제안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오류 발생 </a:t>
            </a:r>
            <a:r>
              <a:rPr lang="en-US" altLang="ko-KR" sz="1400" dirty="0">
                <a:solidFill>
                  <a:schemeClr val="tx1"/>
                </a:solidFill>
              </a:rPr>
              <a:t>&gt; PF </a:t>
            </a:r>
            <a:r>
              <a:rPr lang="ko-KR" altLang="en-US" sz="1400" dirty="0">
                <a:solidFill>
                  <a:schemeClr val="tx1"/>
                </a:solidFill>
              </a:rPr>
              <a:t>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디지털 영상 처리 기술의 발전으로 </a:t>
            </a:r>
            <a:r>
              <a:rPr lang="en-US" altLang="ko-KR" sz="1400" dirty="0">
                <a:solidFill>
                  <a:schemeClr val="tx1"/>
                </a:solidFill>
              </a:rPr>
              <a:t>Filter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은 점차 </a:t>
            </a:r>
            <a:r>
              <a:rPr lang="en-US" altLang="ko-KR" sz="1400" b="1" dirty="0">
                <a:solidFill>
                  <a:srgbClr val="92D050"/>
                </a:solidFill>
              </a:rPr>
              <a:t>Graph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로 대체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Bundle adjustment(BA)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8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40065" y="29029"/>
            <a:ext cx="12268050" cy="3765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Visual-SLAM : Feature-based SLAM vs Direct SLAM </a:t>
            </a:r>
            <a:r>
              <a:rPr lang="en-US" altLang="ko-KR" sz="1100" dirty="0">
                <a:solidFill>
                  <a:schemeClr val="tx1"/>
                </a:solidFill>
              </a:rPr>
              <a:t>&gt; Mono SLAM algorithm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Feature-Based SLAM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영상에서 이미지 내에서 특징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키포인트와 같은 특징점을 추출하여 위치와 주변 환경을 추정</a:t>
            </a:r>
            <a:r>
              <a:rPr lang="en-US" altLang="ko-KR" sz="1400" dirty="0">
                <a:solidFill>
                  <a:schemeClr val="tx1"/>
                </a:solidFill>
              </a:rPr>
              <a:t>(SLAM</a:t>
            </a:r>
            <a:r>
              <a:rPr lang="ko-KR" altLang="en-US" sz="1400" dirty="0">
                <a:solidFill>
                  <a:schemeClr val="tx1"/>
                </a:solidFill>
              </a:rPr>
              <a:t>에 적용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Direct SLAM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pixel </a:t>
            </a:r>
            <a:r>
              <a:rPr lang="ko-KR" altLang="en-US" sz="1400" dirty="0">
                <a:solidFill>
                  <a:schemeClr val="tx1"/>
                </a:solidFill>
              </a:rPr>
              <a:t>정보를 그대로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에 적용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즉 이미지에서 키포인트를 검출하지 않고 이미지 </a:t>
            </a:r>
            <a:r>
              <a:rPr lang="en-US" altLang="ko-KR" sz="1400" dirty="0">
                <a:solidFill>
                  <a:schemeClr val="tx1"/>
                </a:solidFill>
              </a:rPr>
              <a:t>Intensity</a:t>
            </a:r>
            <a:r>
              <a:rPr lang="ko-KR" altLang="en-US" sz="1400" dirty="0">
                <a:solidFill>
                  <a:schemeClr val="tx1"/>
                </a:solidFill>
              </a:rPr>
              <a:t>를 사용하여 위치와 주변을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rgbClr val="92D050"/>
                </a:solidFill>
              </a:rPr>
              <a:t>BA(Bundle adjustment) (2D</a:t>
            </a:r>
            <a:r>
              <a:rPr lang="ko-KR" altLang="en-US" sz="1400" b="1" i="1" dirty="0">
                <a:solidFill>
                  <a:srgbClr val="92D050"/>
                </a:solidFill>
              </a:rPr>
              <a:t>이미지로부터 </a:t>
            </a:r>
            <a:r>
              <a:rPr lang="en-US" altLang="ko-KR" sz="1400" b="1" i="1" dirty="0">
                <a:solidFill>
                  <a:srgbClr val="92D050"/>
                </a:solidFill>
              </a:rPr>
              <a:t>3D </a:t>
            </a:r>
            <a:r>
              <a:rPr lang="ko-KR" altLang="en-US" sz="1400" b="1" i="1" dirty="0">
                <a:solidFill>
                  <a:srgbClr val="92D050"/>
                </a:solidFill>
              </a:rPr>
              <a:t>복원한 후 </a:t>
            </a:r>
            <a:r>
              <a:rPr lang="en-US" altLang="ko-KR" sz="1400" b="1" i="1" dirty="0">
                <a:solidFill>
                  <a:srgbClr val="92D050"/>
                </a:solidFill>
              </a:rPr>
              <a:t>point </a:t>
            </a:r>
            <a:r>
              <a:rPr lang="ko-KR" altLang="en-US" sz="1400" b="1" i="1" dirty="0">
                <a:solidFill>
                  <a:srgbClr val="92D050"/>
                </a:solidFill>
              </a:rPr>
              <a:t>위치 추정</a:t>
            </a:r>
            <a:r>
              <a:rPr lang="en-US" altLang="ko-KR" sz="1400" b="1" i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① 맵 상의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포인트들을 키프레임 이미지들에 투영</a:t>
            </a:r>
            <a:r>
              <a:rPr lang="en-US" altLang="ko-KR" sz="1400" dirty="0">
                <a:solidFill>
                  <a:schemeClr val="tx1"/>
                </a:solidFill>
              </a:rPr>
              <a:t>(projection)</a:t>
            </a:r>
            <a:r>
              <a:rPr lang="ko-KR" altLang="en-US" sz="1400" dirty="0">
                <a:solidFill>
                  <a:schemeClr val="tx1"/>
                </a:solidFill>
              </a:rPr>
              <a:t>시킨 위치와 해당 영상 프레임에서 실제 관측된 위치의 차이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reprojection error</a:t>
            </a:r>
            <a:r>
              <a:rPr lang="ko-KR" altLang="en-US" sz="1400" dirty="0">
                <a:solidFill>
                  <a:schemeClr val="tx1"/>
                </a:solidFill>
              </a:rPr>
              <a:t>를 최소화 시키도록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포인트들의 위치 및 카메라의 위치를 최적화하는 과정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② </a:t>
            </a:r>
            <a:r>
              <a:rPr lang="en-US" altLang="ko-KR" sz="1400" dirty="0">
                <a:solidFill>
                  <a:schemeClr val="tx1"/>
                </a:solidFill>
              </a:rPr>
              <a:t>3D Reconstruction</a:t>
            </a:r>
            <a:r>
              <a:rPr lang="ko-KR" altLang="en-US" sz="1400" dirty="0">
                <a:solidFill>
                  <a:schemeClr val="tx1"/>
                </a:solidFill>
              </a:rPr>
              <a:t>을 진행할 때는 </a:t>
            </a: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나 </a:t>
            </a:r>
            <a:r>
              <a:rPr lang="en-US" altLang="ko-KR" sz="1400" dirty="0">
                <a:solidFill>
                  <a:schemeClr val="tx1"/>
                </a:solidFill>
              </a:rPr>
              <a:t>Depth camera</a:t>
            </a:r>
            <a:r>
              <a:rPr lang="ko-KR" altLang="en-US" sz="1400" dirty="0">
                <a:solidFill>
                  <a:schemeClr val="tx1"/>
                </a:solidFill>
              </a:rPr>
              <a:t>같은 거리 값을 이용하는 것이 아니라 </a:t>
            </a:r>
            <a:r>
              <a:rPr lang="en-US" altLang="ko-KR" sz="1400" dirty="0">
                <a:solidFill>
                  <a:schemeClr val="tx1"/>
                </a:solidFill>
              </a:rPr>
              <a:t>2D image</a:t>
            </a:r>
            <a:r>
              <a:rPr lang="ko-KR" altLang="en-US" sz="1400" dirty="0">
                <a:solidFill>
                  <a:schemeClr val="tx1"/>
                </a:solidFill>
              </a:rPr>
              <a:t>들의 묶음</a:t>
            </a:r>
            <a:r>
              <a:rPr lang="en-US" altLang="ko-KR" sz="1400" dirty="0">
                <a:solidFill>
                  <a:schemeClr val="tx1"/>
                </a:solidFill>
              </a:rPr>
              <a:t>(set)</a:t>
            </a:r>
            <a:r>
              <a:rPr lang="ko-KR" altLang="en-US" sz="1400" dirty="0">
                <a:solidFill>
                  <a:schemeClr val="tx1"/>
                </a:solidFill>
              </a:rPr>
              <a:t>으로만 </a:t>
            </a:r>
            <a:r>
              <a:rPr lang="en-US" altLang="ko-KR" sz="1400" dirty="0">
                <a:solidFill>
                  <a:schemeClr val="tx1"/>
                </a:solidFill>
              </a:rPr>
              <a:t>3D </a:t>
            </a:r>
            <a:r>
              <a:rPr lang="ko-KR" altLang="en-US" sz="1400" dirty="0">
                <a:solidFill>
                  <a:schemeClr val="tx1"/>
                </a:solidFill>
              </a:rPr>
              <a:t>복원을 진행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③ 보통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 같은 특징점을 찾는 알고리즘을 이미지에서 수행</a:t>
            </a:r>
            <a:r>
              <a:rPr lang="en-US" altLang="ko-KR" sz="1400" dirty="0">
                <a:solidFill>
                  <a:schemeClr val="tx1"/>
                </a:solidFill>
              </a:rPr>
              <a:t>, Triangulation</a:t>
            </a:r>
            <a:r>
              <a:rPr lang="ko-KR" altLang="en-US" sz="1400" dirty="0">
                <a:solidFill>
                  <a:schemeClr val="tx1"/>
                </a:solidFill>
              </a:rPr>
              <a:t>과 같은 과정을 거쳐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공간에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들이 어디 위치하고 있는지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postfiles.pstatic.net/MjAyMDA5MTVfNzQg/MDAxNjAwMTU3NjQ5MDM4.TXebJqrvYqj_-lX6UXIKS4dY5F9Titz13edbQlUBCQkg.MuDwJYHW3TH-9c_J1oSoCVMt6aeter6vwKGW7wh1O1og.PNG.dnjswns2280/image.png?type=w773">
            <a:extLst>
              <a:ext uri="{FF2B5EF4-FFF2-40B4-BE49-F238E27FC236}">
                <a16:creationId xmlns:a16="http://schemas.microsoft.com/office/drawing/2014/main" id="{D41B7A40-75E9-43C0-853D-760BE5E6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72" y="3429000"/>
            <a:ext cx="45411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ser-images.githubusercontent.com/41863759/154623695-ec1b596e-e930-4db7-bb59-d3bd0ae011a6.png">
            <a:extLst>
              <a:ext uri="{FF2B5EF4-FFF2-40B4-BE49-F238E27FC236}">
                <a16:creationId xmlns:a16="http://schemas.microsoft.com/office/drawing/2014/main" id="{99D19F05-898F-4641-ADBB-7228F9215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9"/>
          <a:stretch/>
        </p:blipFill>
        <p:spPr bwMode="auto">
          <a:xfrm>
            <a:off x="6301740" y="3799579"/>
            <a:ext cx="4639228" cy="258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4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0" y="889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 Feature Detection and Matching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V-SLAM </a:t>
            </a:r>
            <a:r>
              <a:rPr lang="ko-KR" altLang="en-US" sz="1400" dirty="0" err="1">
                <a:solidFill>
                  <a:schemeClr val="tx1"/>
                </a:solidFill>
              </a:rPr>
              <a:t>프론트엔드의</a:t>
            </a:r>
            <a:r>
              <a:rPr lang="ko-KR" altLang="en-US" sz="1400" dirty="0">
                <a:solidFill>
                  <a:schemeClr val="tx1"/>
                </a:solidFill>
              </a:rPr>
              <a:t> 주요 목적은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</a:t>
            </a:r>
            <a:r>
              <a:rPr lang="ko-KR" altLang="en-US" sz="1400" dirty="0">
                <a:solidFill>
                  <a:schemeClr val="tx1"/>
                </a:solidFill>
              </a:rPr>
              <a:t> 더 나은 데이터를 제공하는 것이며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여기서 </a:t>
            </a:r>
            <a:r>
              <a:rPr lang="en-US" altLang="ko-KR" sz="1400" dirty="0">
                <a:solidFill>
                  <a:schemeClr val="tx1"/>
                </a:solidFill>
              </a:rPr>
              <a:t>visual odometer</a:t>
            </a:r>
            <a:r>
              <a:rPr lang="ko-KR" altLang="en-US" sz="1400" dirty="0">
                <a:solidFill>
                  <a:schemeClr val="tx1"/>
                </a:solidFill>
              </a:rPr>
              <a:t>가 핵심적인 역할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카메라 이미지에서 특징을 추출해야 하는지 여부에 따라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방식과 직접 방식으로 나눌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특징점은 높은 안정성 때문에 가장 일반적으로 사용되므로 특징점을 잘 선택하는 것이 중요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Detection</a:t>
            </a:r>
          </a:p>
          <a:p>
            <a:pPr lvl="2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영상에 관심있는 </a:t>
            </a:r>
            <a:r>
              <a:rPr lang="en-US" altLang="ko-KR" sz="1400" dirty="0">
                <a:solidFill>
                  <a:schemeClr val="tx1"/>
                </a:solidFill>
              </a:rPr>
              <a:t>Feature(Edge, Corner) </a:t>
            </a:r>
            <a:r>
              <a:rPr lang="ko-KR" altLang="en-US" sz="1400" dirty="0">
                <a:solidFill>
                  <a:schemeClr val="tx1"/>
                </a:solidFill>
              </a:rPr>
              <a:t>등을 검출</a:t>
            </a:r>
            <a:r>
              <a:rPr lang="en-US" altLang="ko-KR" sz="1400" dirty="0">
                <a:solidFill>
                  <a:schemeClr val="tx1"/>
                </a:solidFill>
              </a:rPr>
              <a:t> &gt; Harris corner, FAST</a:t>
            </a: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Description</a:t>
            </a: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detection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en-US" altLang="ko-KR" sz="1400" dirty="0">
                <a:solidFill>
                  <a:schemeClr val="tx1"/>
                </a:solidFill>
              </a:rPr>
              <a:t>feature </a:t>
            </a:r>
            <a:r>
              <a:rPr lang="ko-KR" altLang="en-US" sz="1400" dirty="0">
                <a:solidFill>
                  <a:schemeClr val="tx1"/>
                </a:solidFill>
              </a:rPr>
              <a:t>주위의 밝기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색상</a:t>
            </a:r>
            <a:r>
              <a:rPr lang="en-US" altLang="ko-KR" sz="1400" dirty="0">
                <a:solidFill>
                  <a:schemeClr val="tx1"/>
                </a:solidFill>
              </a:rPr>
              <a:t>, gradient </a:t>
            </a:r>
            <a:r>
              <a:rPr lang="ko-KR" altLang="en-US" sz="1400" dirty="0">
                <a:solidFill>
                  <a:schemeClr val="tx1"/>
                </a:solidFill>
              </a:rPr>
              <a:t>방향 등의 </a:t>
            </a:r>
            <a:r>
              <a:rPr lang="en-US" altLang="ko-KR" sz="1400" dirty="0">
                <a:solidFill>
                  <a:schemeClr val="tx1"/>
                </a:solidFill>
              </a:rPr>
              <a:t>matching </a:t>
            </a:r>
            <a:r>
              <a:rPr lang="ko-KR" altLang="en-US" sz="1400" dirty="0">
                <a:solidFill>
                  <a:schemeClr val="tx1"/>
                </a:solidFill>
              </a:rPr>
              <a:t>정보를 계산 </a:t>
            </a:r>
            <a:r>
              <a:rPr lang="en-US" altLang="ko-KR" sz="1400" dirty="0">
                <a:solidFill>
                  <a:schemeClr val="tx1"/>
                </a:solidFill>
              </a:rPr>
              <a:t>&gt; SIFT, SURF, ORB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feature </a:t>
            </a:r>
            <a:r>
              <a:rPr lang="ko-KR" altLang="en-US" sz="1400" dirty="0">
                <a:solidFill>
                  <a:schemeClr val="tx1"/>
                </a:solidFill>
              </a:rPr>
              <a:t>중 좋은 영상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되기 위한 조건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식별성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불변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Matching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C7855A6-85A2-46C8-AD01-2A03A946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1914525"/>
            <a:ext cx="73628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9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5860405" y="12700"/>
            <a:ext cx="6242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Harris Corner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영상에서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찾는 대표적인 방법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거의 </a:t>
            </a:r>
            <a:r>
              <a:rPr lang="en-US" altLang="ko-KR" sz="1400" dirty="0" err="1">
                <a:solidFill>
                  <a:schemeClr val="tx1"/>
                </a:solidFill>
              </a:rPr>
              <a:t>harris</a:t>
            </a:r>
            <a:r>
              <a:rPr lang="en-US" altLang="ko-KR" sz="1400" dirty="0">
                <a:solidFill>
                  <a:schemeClr val="tx1"/>
                </a:solidFill>
              </a:rPr>
              <a:t> corner</a:t>
            </a:r>
            <a:r>
              <a:rPr lang="ko-KR" altLang="en-US" sz="1400" dirty="0">
                <a:solidFill>
                  <a:schemeClr val="tx1"/>
                </a:solidFill>
              </a:rPr>
              <a:t>기반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SIFT (Scale Invariant Feature Transform)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서로 다른 두 이미지에서 </a:t>
            </a:r>
            <a:r>
              <a:rPr lang="en-US" altLang="ko-KR" sz="1400" dirty="0">
                <a:solidFill>
                  <a:schemeClr val="tx1"/>
                </a:solidFill>
              </a:rPr>
              <a:t>SIFT </a:t>
            </a:r>
            <a:r>
              <a:rPr lang="ko-KR" altLang="en-US" sz="1400" dirty="0">
                <a:solidFill>
                  <a:schemeClr val="tx1"/>
                </a:solidFill>
              </a:rPr>
              <a:t>특징을 각각 추출한 다음에 서로 가장 비슷한 특징끼리 매칭해주면 두 이미지에서 대응되는 부분을 찾을 수 있다는 것이 기본 원리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이미지 노이즈와 가시 조명 변화에 대한 </a:t>
            </a:r>
            <a:r>
              <a:rPr lang="en-US" altLang="ko-KR" sz="1400" dirty="0">
                <a:solidFill>
                  <a:schemeClr val="tx1"/>
                </a:solidFill>
              </a:rPr>
              <a:t>robustness</a:t>
            </a:r>
            <a:r>
              <a:rPr lang="ko-KR" altLang="en-US" sz="1400" dirty="0">
                <a:solidFill>
                  <a:schemeClr val="tx1"/>
                </a:solidFill>
              </a:rPr>
              <a:t>을 가짐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크기 변화에 따른 특징 검출 문제를 해결하기 위해 이미지 피라미드를 사용해서 속도 </a:t>
            </a:r>
            <a:r>
              <a:rPr lang="ko-KR" altLang="en-US" sz="1400" dirty="0" err="1">
                <a:solidFill>
                  <a:schemeClr val="tx1"/>
                </a:solidFill>
              </a:rPr>
              <a:t>느려짐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(128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SURF (Speeded Up Robust Features)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SIFT </a:t>
            </a:r>
            <a:r>
              <a:rPr lang="ko-KR" altLang="en-US" sz="1400" dirty="0">
                <a:solidFill>
                  <a:schemeClr val="tx1"/>
                </a:solidFill>
              </a:rPr>
              <a:t>알고리즘을 기반으로 제안되었으며</a:t>
            </a:r>
            <a:r>
              <a:rPr lang="en-US" altLang="ko-KR" sz="1400" dirty="0">
                <a:solidFill>
                  <a:schemeClr val="tx1"/>
                </a:solidFill>
              </a:rPr>
              <a:t>, SIFT </a:t>
            </a:r>
            <a:r>
              <a:rPr lang="ko-KR" altLang="en-US" sz="1400" dirty="0">
                <a:solidFill>
                  <a:schemeClr val="tx1"/>
                </a:solidFill>
              </a:rPr>
              <a:t>알고리즘의 연산 속도가 느리고 </a:t>
            </a:r>
            <a:r>
              <a:rPr lang="ko-KR" altLang="en-US" sz="1400" dirty="0" err="1">
                <a:solidFill>
                  <a:schemeClr val="tx1"/>
                </a:solidFill>
              </a:rPr>
              <a:t>연산량이</a:t>
            </a:r>
            <a:r>
              <a:rPr lang="ko-KR" altLang="en-US" sz="1400" dirty="0">
                <a:solidFill>
                  <a:schemeClr val="tx1"/>
                </a:solidFill>
              </a:rPr>
              <a:t> 많다는 단점을 주로 개선 </a:t>
            </a:r>
            <a:r>
              <a:rPr lang="en-US" altLang="ko-KR" sz="1400" dirty="0">
                <a:solidFill>
                  <a:schemeClr val="tx1"/>
                </a:solidFill>
              </a:rPr>
              <a:t>(64</a:t>
            </a:r>
            <a:r>
              <a:rPr lang="ko-KR" altLang="en-US" sz="1400" dirty="0">
                <a:solidFill>
                  <a:schemeClr val="tx1"/>
                </a:solidFill>
              </a:rPr>
              <a:t>차원 </a:t>
            </a:r>
            <a:r>
              <a:rPr lang="en-US" altLang="ko-KR" sz="1400" dirty="0">
                <a:solidFill>
                  <a:schemeClr val="tx1"/>
                </a:solidFill>
              </a:rPr>
              <a:t>or 128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이미지 피라미드 대신 필터의 크기를 변화시키는 방식으로 성능 개선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5D84DB7-CD01-47D0-9256-A56B8430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66" y="1148458"/>
            <a:ext cx="4864100" cy="456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D4B0FB-FA23-47A8-AB18-91B33BDE3393}"/>
              </a:ext>
            </a:extLst>
          </p:cNvPr>
          <p:cNvSpPr/>
          <p:nvPr/>
        </p:nvSpPr>
        <p:spPr>
          <a:xfrm>
            <a:off x="0" y="825500"/>
            <a:ext cx="5676900" cy="543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08A3BA05-4AAA-4143-B20B-38B09AD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0" y="2571053"/>
            <a:ext cx="5582221" cy="252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127000" y="88900"/>
            <a:ext cx="12065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FAST (Features from Accelerated Segment Test)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는 영상에서 실시간으로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찾아내는 알고리즘으로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하나의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여러 개의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를 가지는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와는 달리 하나의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에 하나의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만을 가짐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의 핵심은 중심 픽셀과 그 주변의 원형 내에 위치한 </a:t>
            </a:r>
            <a:r>
              <a:rPr lang="ko-KR" altLang="en-US" sz="1400" dirty="0" err="1">
                <a:solidFill>
                  <a:schemeClr val="tx1"/>
                </a:solidFill>
              </a:rPr>
              <a:t>픽셀들과의</a:t>
            </a:r>
            <a:r>
              <a:rPr lang="ko-KR" altLang="en-US" sz="1400" dirty="0">
                <a:solidFill>
                  <a:schemeClr val="tx1"/>
                </a:solidFill>
              </a:rPr>
              <a:t> 차이를 구분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방향에 대한 계산이 들어가지 않아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방향</a:t>
            </a:r>
            <a:r>
              <a:rPr lang="ko-KR" altLang="en-US" sz="1400" dirty="0">
                <a:solidFill>
                  <a:schemeClr val="tx1"/>
                </a:solidFill>
              </a:rPr>
              <a:t>에 대한 </a:t>
            </a:r>
            <a:r>
              <a:rPr lang="en-US" altLang="ko-KR" sz="1400" dirty="0">
                <a:solidFill>
                  <a:schemeClr val="tx1"/>
                </a:solidFill>
              </a:rPr>
              <a:t>detection</a:t>
            </a:r>
            <a:r>
              <a:rPr lang="ko-KR" altLang="en-US" sz="1400" dirty="0">
                <a:solidFill>
                  <a:schemeClr val="tx1"/>
                </a:solidFill>
              </a:rPr>
              <a:t>을 지원하지 않는다는 단점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BRIEF (Binary Robust Independent Elementary Features)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검출은 지원하지 않는 </a:t>
            </a:r>
            <a:r>
              <a:rPr lang="en-US" altLang="ko-KR" sz="1400" dirty="0">
                <a:solidFill>
                  <a:schemeClr val="tx1"/>
                </a:solidFill>
              </a:rPr>
              <a:t>descriptor(</a:t>
            </a:r>
            <a:r>
              <a:rPr lang="ko-KR" altLang="en-US" sz="1400" dirty="0">
                <a:solidFill>
                  <a:schemeClr val="tx1"/>
                </a:solidFill>
              </a:rPr>
              <a:t>특징점에 대한 기술자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추출기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Descriptor</a:t>
            </a:r>
            <a:r>
              <a:rPr lang="ko-KR" altLang="en-US" sz="1400" dirty="0">
                <a:solidFill>
                  <a:schemeClr val="tx1"/>
                </a:solidFill>
              </a:rPr>
              <a:t>을 이진화 하여 </a:t>
            </a:r>
            <a:r>
              <a:rPr lang="en-US" altLang="ko-KR" sz="1400" dirty="0">
                <a:solidFill>
                  <a:schemeClr val="tx1"/>
                </a:solidFill>
              </a:rPr>
              <a:t>matching &gt; 128, 64</a:t>
            </a:r>
            <a:r>
              <a:rPr lang="ko-KR" altLang="en-US" sz="1400" dirty="0">
                <a:solidFill>
                  <a:schemeClr val="tx1"/>
                </a:solidFill>
              </a:rPr>
              <a:t>차원을 갖는 </a:t>
            </a:r>
            <a:r>
              <a:rPr lang="en-US" altLang="ko-KR" sz="1400" dirty="0">
                <a:solidFill>
                  <a:schemeClr val="tx1"/>
                </a:solidFill>
              </a:rPr>
              <a:t>SIFT, SURF</a:t>
            </a:r>
            <a:r>
              <a:rPr lang="ko-KR" altLang="en-US" sz="1400" dirty="0">
                <a:solidFill>
                  <a:schemeClr val="tx1"/>
                </a:solidFill>
              </a:rPr>
              <a:t>보다 훨씬 용량 작음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주변 영역의 픽셀을 다른 픽셀과 비교해 어느 부분이 더 밝은지를 찾아 이진 형식으로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이미지가 조금만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회전</a:t>
            </a:r>
            <a:r>
              <a:rPr lang="ko-KR" altLang="en-US" sz="1400" dirty="0">
                <a:solidFill>
                  <a:schemeClr val="tx1"/>
                </a:solidFill>
              </a:rPr>
              <a:t>하더라도 성능이 확연하게 저하되는 단점</a:t>
            </a:r>
            <a:r>
              <a:rPr lang="en-US" altLang="ko-KR" sz="1400" dirty="0">
                <a:solidFill>
                  <a:schemeClr val="tx1"/>
                </a:solidFill>
              </a:rPr>
              <a:t>c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ORB (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Oriented</a:t>
            </a:r>
            <a:r>
              <a:rPr lang="en-US" altLang="ko-KR" sz="1400" b="1" dirty="0">
                <a:solidFill>
                  <a:schemeClr val="tx1"/>
                </a:solidFill>
              </a:rPr>
              <a:t> FAST and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Rotated</a:t>
            </a:r>
            <a:r>
              <a:rPr lang="en-US" altLang="ko-KR" sz="1400" b="1" dirty="0">
                <a:solidFill>
                  <a:schemeClr val="tx1"/>
                </a:solidFill>
              </a:rPr>
              <a:t> BRIEF)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keppoint</a:t>
            </a:r>
            <a:r>
              <a:rPr lang="en-US" altLang="ko-KR" sz="1400" dirty="0">
                <a:solidFill>
                  <a:schemeClr val="tx1"/>
                </a:solidFill>
              </a:rPr>
              <a:t> detector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BRIEF descriptor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ko-KR" altLang="en-US" sz="1400" dirty="0" err="1">
                <a:solidFill>
                  <a:schemeClr val="tx1"/>
                </a:solidFill>
              </a:rPr>
              <a:t>합쳐짐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 알고리즘은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검출 알고리즘으로 </a:t>
            </a: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를 사용하고 회전과 방향을 고려하도록 개선했으며 속도도 빨라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SURF</a:t>
            </a:r>
            <a:r>
              <a:rPr lang="ko-KR" altLang="en-US" sz="1400" dirty="0">
                <a:solidFill>
                  <a:schemeClr val="tx1"/>
                </a:solidFill>
              </a:rPr>
              <a:t>의 좋은 대안으로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433BF2F-9739-4413-848F-D300725B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685800"/>
            <a:ext cx="4124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99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5356860" y="0"/>
            <a:ext cx="68351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Loop detection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루프백을 감지하면 </a:t>
            </a:r>
            <a:r>
              <a:rPr lang="en-US" altLang="ko-KR" sz="1400" dirty="0">
                <a:solidFill>
                  <a:schemeClr val="tx1"/>
                </a:solidFill>
              </a:rPr>
              <a:t>backend</a:t>
            </a:r>
            <a:r>
              <a:rPr lang="ko-KR" altLang="en-US" sz="1400" dirty="0">
                <a:solidFill>
                  <a:schemeClr val="tx1"/>
                </a:solidFill>
              </a:rPr>
              <a:t>에 알려주게 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Back-end</a:t>
            </a:r>
            <a:r>
              <a:rPr lang="ko-KR" altLang="en-US" sz="1400" dirty="0">
                <a:solidFill>
                  <a:schemeClr val="tx1"/>
                </a:solidFill>
              </a:rPr>
              <a:t>에서는 이 새로운 정보에 기반한 </a:t>
            </a:r>
            <a:r>
              <a:rPr lang="en-US" altLang="ko-KR" sz="1400" dirty="0">
                <a:solidFill>
                  <a:schemeClr val="tx1"/>
                </a:solidFill>
              </a:rPr>
              <a:t>loop closure detection </a:t>
            </a:r>
            <a:r>
              <a:rPr lang="ko-KR" altLang="en-US" sz="1400" dirty="0">
                <a:solidFill>
                  <a:schemeClr val="tx1"/>
                </a:solidFill>
              </a:rPr>
              <a:t>결과와 일치하도록 </a:t>
            </a:r>
            <a:r>
              <a:rPr lang="ko-KR" altLang="en-US" sz="1400" dirty="0" err="1">
                <a:solidFill>
                  <a:schemeClr val="tx1"/>
                </a:solidFill>
              </a:rPr>
              <a:t>맵을</a:t>
            </a:r>
            <a:r>
              <a:rPr lang="ko-KR" altLang="en-US" sz="1400" dirty="0">
                <a:solidFill>
                  <a:schemeClr val="tx1"/>
                </a:solidFill>
              </a:rPr>
              <a:t> 조정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이러한 방식으로 누적 오류를 제거하고 전역적으로 일관된 </a:t>
            </a:r>
            <a:r>
              <a:rPr lang="ko-KR" altLang="en-US" sz="1400" dirty="0" err="1">
                <a:solidFill>
                  <a:schemeClr val="tx1"/>
                </a:solidFill>
              </a:rPr>
              <a:t>맵을</a:t>
            </a:r>
            <a:r>
              <a:rPr lang="ko-KR" altLang="en-US" sz="1400" dirty="0">
                <a:solidFill>
                  <a:schemeClr val="tx1"/>
                </a:solidFill>
              </a:rPr>
              <a:t> 얻을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loop detection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Bag of Words(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BoW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는 광범위하게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BoW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단어들의 순서는 전혀 고려하지 않고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단어들의 출현 빈도</a:t>
            </a:r>
            <a:r>
              <a:rPr lang="en-US" altLang="ko-KR" sz="1400" dirty="0">
                <a:solidFill>
                  <a:schemeClr val="tx1"/>
                </a:solidFill>
              </a:rPr>
              <a:t>(frequency)</a:t>
            </a:r>
            <a:r>
              <a:rPr lang="ko-KR" altLang="en-US" sz="1400" dirty="0">
                <a:solidFill>
                  <a:schemeClr val="tx1"/>
                </a:solidFill>
              </a:rPr>
              <a:t>에만 집중하는 텍스트 데이터의 수치화 표현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Mapping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매핑은 보다 정확한 위치 지정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탐색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장애물 회피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재구성 및 상호 작용을 위한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or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</a:rPr>
              <a:t> 최적화이든 최적화는 매핑을 위한 적절한 준비를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099CE1D-424E-49FD-92A2-B8E2A2F60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"/>
          <a:stretch/>
        </p:blipFill>
        <p:spPr bwMode="auto">
          <a:xfrm>
            <a:off x="232884" y="368967"/>
            <a:ext cx="4877596" cy="356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9638F0-6A77-41F8-914D-910B51A2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4" y="4198716"/>
            <a:ext cx="4745516" cy="250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1" dirty="0"/>
              <a:t>Bag of Words(</a:t>
            </a:r>
            <a:r>
              <a:rPr lang="en-US" altLang="ko-KR" sz="1400" b="1" dirty="0" err="1"/>
              <a:t>BoW</a:t>
            </a:r>
            <a:r>
              <a:rPr lang="en-US" altLang="ko-KR" sz="1400" b="1" dirty="0"/>
              <a:t>)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SIFT 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Clustering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ko-KR" altLang="en-US" sz="1400" dirty="0"/>
              <a:t>대표 </a:t>
            </a:r>
            <a:r>
              <a:rPr lang="en-US" altLang="ko-KR" sz="1400" dirty="0"/>
              <a:t>feature</a:t>
            </a:r>
            <a:r>
              <a:rPr lang="ko-KR" altLang="en-US" sz="1400" dirty="0"/>
              <a:t>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Codebook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코드북을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생성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Representation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히스토그램으로 표현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Learning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Recognition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기반의 학습 및 인식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7170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226626"/>
            <a:ext cx="12192000" cy="642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Visual-SLAM Classical Framework and Key Techniques: A Review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rgbClr val="92D050"/>
                </a:solidFill>
              </a:rPr>
              <a:t>&lt;Featured-based / mono-camera&gt;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Mono-SLAM(Monocular-SLAM) 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백 엔드 부분에서 얘는 최적화를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EKF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PTAM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은 최적화를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BA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한거임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백엔드로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을 이용하는 최초의 실시간 </a:t>
            </a:r>
            <a:r>
              <a:rPr lang="en-US" altLang="ko-KR" sz="1400" dirty="0">
                <a:solidFill>
                  <a:schemeClr val="tx1"/>
                </a:solidFill>
              </a:rPr>
              <a:t>monocular visual system</a:t>
            </a:r>
            <a:r>
              <a:rPr lang="ko-KR" altLang="en-US" sz="1400" dirty="0">
                <a:solidFill>
                  <a:schemeClr val="tx1"/>
                </a:solidFill>
              </a:rPr>
              <a:t>으로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좁은 실내 공간에만 한정적으로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PTAM(Parallel Tracking and Mapping)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실시간이며 </a:t>
            </a: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작업을 병렬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카메라의 위치를 추적하는 </a:t>
            </a:r>
            <a:r>
              <a:rPr lang="en-US" altLang="ko-KR" sz="1400" dirty="0">
                <a:solidFill>
                  <a:schemeClr val="tx1"/>
                </a:solidFill>
              </a:rPr>
              <a:t>tracking </a:t>
            </a:r>
            <a:r>
              <a:rPr lang="ko-KR" altLang="en-US" sz="1400" dirty="0">
                <a:solidFill>
                  <a:schemeClr val="tx1"/>
                </a:solidFill>
              </a:rPr>
              <a:t>부분과 </a:t>
            </a:r>
            <a:r>
              <a:rPr lang="ko-KR" altLang="en-US" sz="1400" dirty="0" err="1">
                <a:solidFill>
                  <a:schemeClr val="tx1"/>
                </a:solidFill>
              </a:rPr>
              <a:t>특징맵을</a:t>
            </a:r>
            <a:r>
              <a:rPr lang="ko-KR" altLang="en-US" sz="1400" dirty="0">
                <a:solidFill>
                  <a:schemeClr val="tx1"/>
                </a:solidFill>
              </a:rPr>
              <a:t> 생성하는 </a:t>
            </a:r>
            <a:r>
              <a:rPr lang="en-US" altLang="ko-KR" sz="1400" dirty="0">
                <a:solidFill>
                  <a:schemeClr val="tx1"/>
                </a:solidFill>
              </a:rPr>
              <a:t>mapping</a:t>
            </a:r>
            <a:r>
              <a:rPr lang="ko-KR" altLang="en-US" sz="1400" dirty="0">
                <a:solidFill>
                  <a:schemeClr val="tx1"/>
                </a:solidFill>
              </a:rPr>
              <a:t>을 분리시켜 별도의 </a:t>
            </a:r>
            <a:r>
              <a:rPr lang="en-US" altLang="ko-KR" sz="1400" dirty="0">
                <a:solidFill>
                  <a:schemeClr val="tx1"/>
                </a:solidFill>
              </a:rPr>
              <a:t>thread</a:t>
            </a:r>
            <a:r>
              <a:rPr lang="ko-KR" altLang="en-US" sz="1400" dirty="0">
                <a:solidFill>
                  <a:schemeClr val="tx1"/>
                </a:solidFill>
              </a:rPr>
              <a:t>로 병렬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실행하며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비선형 최적화 키프레임을 기반으로 하는 번들 조정</a:t>
            </a:r>
            <a:r>
              <a:rPr lang="en-US" altLang="ko-KR" sz="1400" dirty="0">
                <a:solidFill>
                  <a:schemeClr val="tx1"/>
                </a:solidFill>
              </a:rPr>
              <a:t>(BA)</a:t>
            </a:r>
            <a:r>
              <a:rPr lang="ko-KR" altLang="en-US" sz="1400" dirty="0">
                <a:solidFill>
                  <a:schemeClr val="tx1"/>
                </a:solidFill>
              </a:rPr>
              <a:t>을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Keyframe </a:t>
            </a:r>
            <a:r>
              <a:rPr lang="ko-KR" altLang="en-US" sz="1400" dirty="0" err="1">
                <a:solidFill>
                  <a:schemeClr val="tx1"/>
                </a:solidFill>
              </a:rPr>
              <a:t>매커니즘</a:t>
            </a:r>
            <a:r>
              <a:rPr lang="ko-KR" altLang="en-US" sz="1400" dirty="0">
                <a:solidFill>
                  <a:schemeClr val="tx1"/>
                </a:solidFill>
              </a:rPr>
              <a:t> 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PTAM </a:t>
            </a:r>
            <a:r>
              <a:rPr lang="ko-KR" altLang="en-US" sz="1400" dirty="0">
                <a:solidFill>
                  <a:schemeClr val="tx1"/>
                </a:solidFill>
              </a:rPr>
              <a:t>이후 병렬 처리 개념은 </a:t>
            </a:r>
            <a:r>
              <a:rPr lang="en-US" altLang="ko-KR" sz="1400" dirty="0">
                <a:solidFill>
                  <a:schemeClr val="tx1"/>
                </a:solidFill>
              </a:rPr>
              <a:t>visual SLAM</a:t>
            </a:r>
            <a:r>
              <a:rPr lang="ko-KR" altLang="en-US" sz="1400" dirty="0">
                <a:solidFill>
                  <a:schemeClr val="tx1"/>
                </a:solidFill>
              </a:rPr>
              <a:t>의 표준 방법이 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Tracking : </a:t>
            </a:r>
            <a:r>
              <a:rPr lang="ko-KR" altLang="en-US" sz="1400" dirty="0">
                <a:solidFill>
                  <a:schemeClr val="tx1"/>
                </a:solidFill>
              </a:rPr>
              <a:t>모든 영상프레임에 적용하여 실시간성을 추구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mapping : </a:t>
            </a:r>
            <a:r>
              <a:rPr lang="ko-KR" altLang="en-US" sz="1400" dirty="0">
                <a:solidFill>
                  <a:schemeClr val="tx1"/>
                </a:solidFill>
              </a:rPr>
              <a:t>주요 키프레임에만 적용하되 시간이 오래 걸리더라도 정밀한 알고리즘을 사용하여 정확도를 추구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ORB-SLAM(Oriented FAST and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Rotated BRIEF)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가장 효과적인 특징 기반 방법인 </a:t>
            </a:r>
            <a:r>
              <a:rPr lang="en-US" altLang="ko-KR" sz="1400" dirty="0">
                <a:solidFill>
                  <a:schemeClr val="tx1"/>
                </a:solidFill>
              </a:rPr>
              <a:t>PTAM</a:t>
            </a:r>
            <a:r>
              <a:rPr lang="ko-KR" altLang="en-US" sz="1400" dirty="0">
                <a:solidFill>
                  <a:schemeClr val="tx1"/>
                </a:solidFill>
              </a:rPr>
              <a:t>을 기반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개의 스레드 병렬 활용 </a:t>
            </a:r>
            <a:r>
              <a:rPr lang="en-US" altLang="ko-KR" sz="1400" dirty="0">
                <a:solidFill>
                  <a:schemeClr val="tx1"/>
                </a:solidFill>
              </a:rPr>
              <a:t>(Tracking Thread, Local Mapping, Loop Closing)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 + BRIEF + </a:t>
            </a:r>
            <a:r>
              <a:rPr lang="ko-KR" altLang="en-US" sz="1400" dirty="0">
                <a:solidFill>
                  <a:schemeClr val="tx1"/>
                </a:solidFill>
              </a:rPr>
              <a:t>해리스코너</a:t>
            </a:r>
            <a:r>
              <a:rPr lang="en-US" altLang="ko-KR" sz="1400" dirty="0">
                <a:solidFill>
                  <a:schemeClr val="tx1"/>
                </a:solidFill>
              </a:rPr>
              <a:t> algorithm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ORB-SLAM2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stereo camera, RGB-D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camera</a:t>
            </a:r>
            <a:r>
              <a:rPr lang="ko-KR" altLang="en-US" sz="1400" dirty="0">
                <a:solidFill>
                  <a:schemeClr val="tx1"/>
                </a:solidFill>
              </a:rPr>
              <a:t> 지원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106" name="Picture 10" descr="Tracking and mapping threads of PTAM. Blue boxes correspond to the... |  Download Scientific Diagram">
            <a:extLst>
              <a:ext uri="{FF2B5EF4-FFF2-40B4-BE49-F238E27FC236}">
                <a16:creationId xmlns:a16="http://schemas.microsoft.com/office/drawing/2014/main" id="{36ACDC61-5F66-42D1-8DA1-FD7EC5FD9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85" y="2761298"/>
            <a:ext cx="4547502" cy="3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RB-SLAM system overview, showing all the steps performed by the... |  Download Scientific Diagram">
            <a:extLst>
              <a:ext uri="{FF2B5EF4-FFF2-40B4-BE49-F238E27FC236}">
                <a16:creationId xmlns:a16="http://schemas.microsoft.com/office/drawing/2014/main" id="{06643402-44C1-416E-A9B1-6E6FD26A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10" y="2557701"/>
            <a:ext cx="5384852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F31AC2C2-8ED6-407A-BA79-E34A56E3186C}"/>
              </a:ext>
            </a:extLst>
          </p:cNvPr>
          <p:cNvSpPr/>
          <p:nvPr/>
        </p:nvSpPr>
        <p:spPr>
          <a:xfrm>
            <a:off x="6800709" y="1104900"/>
            <a:ext cx="3772167" cy="1145381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ORB </a:t>
            </a:r>
            <a:r>
              <a:rPr lang="en-US" altLang="ko-KR" sz="2000" b="1" dirty="0" err="1">
                <a:solidFill>
                  <a:schemeClr val="tx1"/>
                </a:solidFill>
              </a:rPr>
              <a:t>keypoint</a:t>
            </a:r>
            <a:r>
              <a:rPr lang="ko-KR" altLang="en-US" sz="2000" b="1" dirty="0">
                <a:solidFill>
                  <a:schemeClr val="tx1"/>
                </a:solidFill>
              </a:rPr>
              <a:t>들로 카메라의 위치를 추정</a:t>
            </a: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B2AE4224-A7BD-4B33-AD3C-84DFB6C77245}"/>
              </a:ext>
            </a:extLst>
          </p:cNvPr>
          <p:cNvSpPr/>
          <p:nvPr/>
        </p:nvSpPr>
        <p:spPr>
          <a:xfrm>
            <a:off x="5844399" y="3746422"/>
            <a:ext cx="3772167" cy="1250870"/>
          </a:xfrm>
          <a:prstGeom prst="wedgeEllipseCallout">
            <a:avLst>
              <a:gd name="adj1" fmla="val 53404"/>
              <a:gd name="adj2" fmla="val 475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각각 </a:t>
            </a:r>
            <a:r>
              <a:rPr lang="en-US" altLang="ko-KR" sz="2000" b="1" dirty="0">
                <a:solidFill>
                  <a:schemeClr val="tx1"/>
                </a:solidFill>
              </a:rPr>
              <a:t>keyframe</a:t>
            </a:r>
            <a:r>
              <a:rPr lang="ko-KR" altLang="en-US" sz="2000" b="1" dirty="0">
                <a:solidFill>
                  <a:schemeClr val="tx1"/>
                </a:solidFill>
              </a:rPr>
              <a:t>들의 정보를 지도에 </a:t>
            </a:r>
            <a:r>
              <a:rPr lang="en-US" altLang="ko-KR" sz="2000" b="1" dirty="0">
                <a:solidFill>
                  <a:schemeClr val="tx1"/>
                </a:solidFill>
              </a:rPr>
              <a:t>mapping 2D &gt; 3D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179FC34-D3DC-49FC-9065-4311273D135F}"/>
              </a:ext>
            </a:extLst>
          </p:cNvPr>
          <p:cNvSpPr/>
          <p:nvPr/>
        </p:nvSpPr>
        <p:spPr>
          <a:xfrm>
            <a:off x="1676842" y="5513071"/>
            <a:ext cx="3772167" cy="1250870"/>
          </a:xfrm>
          <a:prstGeom prst="wedgeEllipseCallout">
            <a:avLst>
              <a:gd name="adj1" fmla="val 58252"/>
              <a:gd name="adj2" fmla="val 73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SLAM</a:t>
            </a:r>
            <a:r>
              <a:rPr lang="ko-KR" altLang="en-US" sz="2000" b="1" dirty="0">
                <a:solidFill>
                  <a:schemeClr val="tx1"/>
                </a:solidFill>
              </a:rPr>
              <a:t>으로 만들어진 지도정보를 통해 현재 위치 교정</a:t>
            </a:r>
          </a:p>
        </p:txBody>
      </p:sp>
    </p:spTree>
    <p:extLst>
      <p:ext uri="{BB962C8B-B14F-4D97-AF65-F5344CB8AC3E}">
        <p14:creationId xmlns:p14="http://schemas.microsoft.com/office/powerpoint/2010/main" val="298562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484AD4-BFBA-4E82-A3BE-6F35B9F9B6DB}"/>
              </a:ext>
            </a:extLst>
          </p:cNvPr>
          <p:cNvGrpSpPr/>
          <p:nvPr/>
        </p:nvGrpSpPr>
        <p:grpSpPr>
          <a:xfrm>
            <a:off x="80010" y="300808"/>
            <a:ext cx="12192000" cy="6259649"/>
            <a:chOff x="80010" y="68580"/>
            <a:chExt cx="12192000" cy="67894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80010" y="68580"/>
              <a:ext cx="12192000" cy="6789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Visual-SLAM Classical Framework and Key Techniques: A Review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rgbClr val="92D050"/>
                  </a:solidFill>
                </a:rPr>
                <a:t>&lt;Direct / mono-camera&gt;</a:t>
              </a:r>
            </a:p>
            <a:p>
              <a:pPr>
                <a:lnSpc>
                  <a:spcPct val="200000"/>
                </a:lnSpc>
              </a:pPr>
              <a:r>
                <a:rPr lang="fr-FR" altLang="ko-KR" sz="1400" b="1" dirty="0">
                  <a:solidFill>
                    <a:schemeClr val="tx1"/>
                  </a:solidFill>
                </a:rPr>
                <a:t>LSD-SLAM(Large-Scale Direct Monocular SLAM)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카메라로 들어오는 이미지에서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Feature point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검출하는 과정을 거치지 않고 바로 사진 자체에서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Semi-Dense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사용하여 카메라에 감지된 물체의 거리를 가늠하여 이를 </a:t>
              </a:r>
              <a:r>
                <a:rPr lang="en-US" altLang="ko-KR" sz="1400" dirty="0">
                  <a:solidFill>
                    <a:schemeClr val="tx1"/>
                  </a:solidFill>
                </a:rPr>
                <a:t>SLAM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 적용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dense depth map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필요하지 않은 부분을 </a:t>
              </a:r>
              <a:r>
                <a:rPr lang="en-US" altLang="ko-KR" sz="1400" dirty="0">
                  <a:solidFill>
                    <a:schemeClr val="tx1"/>
                  </a:solidFill>
                </a:rPr>
                <a:t>Gaussian </a:t>
              </a:r>
              <a:r>
                <a:rPr lang="ko-KR" altLang="en-US" sz="1400" dirty="0">
                  <a:solidFill>
                    <a:schemeClr val="tx1"/>
                  </a:solidFill>
                </a:rPr>
                <a:t>확률 분포를 사용하여 처리하고 남은 부분들을 나타냄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fr-FR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DSO-SLAM(Direct Sparse Odometry SLAM)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현재 정확도와 운영 효율성을 추정하기 위한 최상의 솔루션</a:t>
              </a:r>
              <a:endParaRPr lang="fr-FR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E80208-82C3-4693-8595-8FB29A4F2D84}"/>
                </a:ext>
              </a:extLst>
            </p:cNvPr>
            <p:cNvGrpSpPr/>
            <p:nvPr/>
          </p:nvGrpSpPr>
          <p:grpSpPr>
            <a:xfrm>
              <a:off x="1924698" y="2987357"/>
              <a:ext cx="8342603" cy="2336121"/>
              <a:chOff x="2802163" y="3222851"/>
              <a:chExt cx="8342603" cy="233612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FE10EDD-6D57-43D8-BD9A-C186B498D2BE}"/>
                  </a:ext>
                </a:extLst>
              </p:cNvPr>
              <p:cNvGrpSpPr/>
              <p:nvPr/>
            </p:nvGrpSpPr>
            <p:grpSpPr>
              <a:xfrm>
                <a:off x="2802163" y="3222851"/>
                <a:ext cx="5514522" cy="2336121"/>
                <a:chOff x="2497364" y="1553708"/>
                <a:chExt cx="8989604" cy="3286126"/>
              </a:xfrm>
            </p:grpSpPr>
            <p:pic>
              <p:nvPicPr>
                <p:cNvPr id="6146" name="Picture 2" descr="https://t1.daumcdn.net/cfile/tistory/9934C7375C90C8BC1C">
                  <a:extLst>
                    <a:ext uri="{FF2B5EF4-FFF2-40B4-BE49-F238E27FC236}">
                      <a16:creationId xmlns:a16="http://schemas.microsoft.com/office/drawing/2014/main" id="{DF226EB7-39A2-4A7F-B488-5DE90C5909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7364" y="1553709"/>
                  <a:ext cx="4381500" cy="3286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8" name="Picture 4" descr="https://t1.daumcdn.net/cfile/tistory/99739D375C90C8BC0E">
                  <a:extLst>
                    <a:ext uri="{FF2B5EF4-FFF2-40B4-BE49-F238E27FC236}">
                      <a16:creationId xmlns:a16="http://schemas.microsoft.com/office/drawing/2014/main" id="{5B5F5134-5FEF-4133-A395-B06DBD0464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05468" y="1553708"/>
                  <a:ext cx="4381500" cy="3286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50" name="Picture 6" descr="https://t1.daumcdn.net/cfile/tistory/99C53E375C90C8BC15">
                <a:extLst>
                  <a:ext uri="{FF2B5EF4-FFF2-40B4-BE49-F238E27FC236}">
                    <a16:creationId xmlns:a16="http://schemas.microsoft.com/office/drawing/2014/main" id="{0F77B4A4-2E87-4310-B840-7E0E386A5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5691" y="3222851"/>
                <a:ext cx="2689075" cy="2336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131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300809"/>
            <a:ext cx="12192000" cy="591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</a:t>
            </a: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2F245C-23B0-4090-94A9-BDB5A76C2775}"/>
              </a:ext>
            </a:extLst>
          </p:cNvPr>
          <p:cNvSpPr/>
          <p:nvPr/>
        </p:nvSpPr>
        <p:spPr>
          <a:xfrm>
            <a:off x="795864" y="2257775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9094A-A54F-443A-B1D7-7C6022257BE7}"/>
              </a:ext>
            </a:extLst>
          </p:cNvPr>
          <p:cNvSpPr/>
          <p:nvPr/>
        </p:nvSpPr>
        <p:spPr>
          <a:xfrm>
            <a:off x="9894711" y="2257776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mapping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A4D707-F3F4-4FB5-ADDD-3E637E9458DC}"/>
              </a:ext>
            </a:extLst>
          </p:cNvPr>
          <p:cNvSpPr/>
          <p:nvPr/>
        </p:nvSpPr>
        <p:spPr>
          <a:xfrm>
            <a:off x="2884309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6FDE7A-F553-420D-A071-7FF28FACC26F}"/>
              </a:ext>
            </a:extLst>
          </p:cNvPr>
          <p:cNvSpPr/>
          <p:nvPr/>
        </p:nvSpPr>
        <p:spPr>
          <a:xfrm>
            <a:off x="6389510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45BBA-DEEE-42E7-A33B-82B4DA390887}"/>
              </a:ext>
            </a:extLst>
          </p:cNvPr>
          <p:cNvSpPr/>
          <p:nvPr/>
        </p:nvSpPr>
        <p:spPr>
          <a:xfrm>
            <a:off x="5096933" y="5695243"/>
            <a:ext cx="1998133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Loop closure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Bag Of Words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C6A65-E463-4111-B15D-C9FC831EED58}"/>
              </a:ext>
            </a:extLst>
          </p:cNvPr>
          <p:cNvSpPr/>
          <p:nvPr/>
        </p:nvSpPr>
        <p:spPr>
          <a:xfrm>
            <a:off x="2971799" y="1811870"/>
            <a:ext cx="2619020" cy="3053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</a:rPr>
              <a:t>추출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</a:rPr>
              <a:t>Feature-based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Detection : edge / corner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 err="1">
                <a:solidFill>
                  <a:schemeClr val="tx1"/>
                </a:solidFill>
              </a:rPr>
              <a:t>harris</a:t>
            </a:r>
            <a:r>
              <a:rPr lang="en-US" altLang="ko-KR" sz="1400" dirty="0">
                <a:solidFill>
                  <a:schemeClr val="tx1"/>
                </a:solidFill>
              </a:rPr>
              <a:t> corner, FAST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Description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SIFT, SURF, ORB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= data association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Matching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Descriptor</a:t>
            </a:r>
            <a:r>
              <a:rPr lang="ko-KR" altLang="en-US" sz="1400" dirty="0">
                <a:solidFill>
                  <a:schemeClr val="tx1"/>
                </a:solidFill>
              </a:rPr>
              <a:t>의 특징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① 불변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 식별가능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Outlier detect : </a:t>
            </a:r>
            <a:r>
              <a:rPr lang="en-US" altLang="ko-KR" sz="1400" b="1" dirty="0">
                <a:solidFill>
                  <a:schemeClr val="tx1"/>
                </a:solidFill>
              </a:rPr>
              <a:t>RANSAC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2. Direct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C9C83B-56E2-4457-B304-7BD0E3883A70}"/>
              </a:ext>
            </a:extLst>
          </p:cNvPr>
          <p:cNvSpPr/>
          <p:nvPr/>
        </p:nvSpPr>
        <p:spPr>
          <a:xfrm>
            <a:off x="6488289" y="2020709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Filter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based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EKF, PF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Graph based 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BA(Bundle Adjustment) : </a:t>
            </a:r>
            <a:r>
              <a:rPr lang="ko-KR" altLang="en-US" sz="1400" dirty="0">
                <a:solidFill>
                  <a:schemeClr val="tx1"/>
                </a:solidFill>
              </a:rPr>
              <a:t>카메라 포즈와 공간 포인트를 사용한 맵 최적화를 </a:t>
            </a:r>
            <a:r>
              <a:rPr lang="en-US" altLang="ko-KR" sz="1400" dirty="0">
                <a:solidFill>
                  <a:schemeClr val="tx1"/>
                </a:solidFill>
              </a:rPr>
              <a:t>BA</a:t>
            </a:r>
            <a:r>
              <a:rPr lang="ko-KR" altLang="en-US" sz="1400" dirty="0">
                <a:solidFill>
                  <a:schemeClr val="tx1"/>
                </a:solidFill>
              </a:rPr>
              <a:t>라고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PTAM, ORB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A2C953-09BF-4F0D-B745-C10CA3B23FFA}"/>
              </a:ext>
            </a:extLst>
          </p:cNvPr>
          <p:cNvCxnSpPr/>
          <p:nvPr/>
        </p:nvCxnSpPr>
        <p:spPr>
          <a:xfrm>
            <a:off x="2291644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63D5FF-160B-4977-A0E3-587C9C743E28}"/>
              </a:ext>
            </a:extLst>
          </p:cNvPr>
          <p:cNvCxnSpPr/>
          <p:nvPr/>
        </p:nvCxnSpPr>
        <p:spPr>
          <a:xfrm>
            <a:off x="5841999" y="2590794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20BE88-3CB8-400A-8C08-B5EAE386459F}"/>
              </a:ext>
            </a:extLst>
          </p:cNvPr>
          <p:cNvCxnSpPr/>
          <p:nvPr/>
        </p:nvCxnSpPr>
        <p:spPr>
          <a:xfrm>
            <a:off x="9324622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454D5E3-E29D-4BD7-9DEB-7A0D2C33A3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852" y="5149140"/>
            <a:ext cx="1179690" cy="804335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4E6C4FB-C2F4-488E-9995-CCA06B9E763A}"/>
              </a:ext>
            </a:extLst>
          </p:cNvPr>
          <p:cNvCxnSpPr>
            <a:cxnSpLocks/>
          </p:cNvCxnSpPr>
          <p:nvPr/>
        </p:nvCxnSpPr>
        <p:spPr>
          <a:xfrm flipV="1">
            <a:off x="7205134" y="4961462"/>
            <a:ext cx="702733" cy="1179690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z7v8IziTgFbE8kAK7GCj2BMbVjKbcm8hY8pEEXI0i1xBvQ1PR6D1sPcGFRC9L6B9NvD5ZAU7j6XTfkNhbs0KcxRtIGr_2Irm5kgRGtJj42kdSGD22IDRzGDXpWeGAM4kRz-WS_ccffdyhjvPYlGqOSeeGBz4NtBKJGTvndFjOhCMJnWXiw">
            <a:extLst>
              <a:ext uri="{FF2B5EF4-FFF2-40B4-BE49-F238E27FC236}">
                <a16:creationId xmlns:a16="http://schemas.microsoft.com/office/drawing/2014/main" id="{489F80F5-100C-415B-B42A-30C9C55C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35" y="5333995"/>
            <a:ext cx="4112439" cy="117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D2BBA-E62E-4385-A4E6-1C7D995922A2}"/>
              </a:ext>
            </a:extLst>
          </p:cNvPr>
          <p:cNvGrpSpPr/>
          <p:nvPr/>
        </p:nvGrpSpPr>
        <p:grpSpPr>
          <a:xfrm>
            <a:off x="6042147" y="141464"/>
            <a:ext cx="6620460" cy="1283754"/>
            <a:chOff x="4079873" y="-578113"/>
            <a:chExt cx="8466669" cy="2867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1999CF-E24B-49F6-AE16-53373C2DC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873" y="-578113"/>
              <a:ext cx="7181850" cy="28670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44EF755-7B1E-4D38-85AA-3E3B398E93A5}"/>
                </a:ext>
              </a:extLst>
            </p:cNvPr>
            <p:cNvSpPr/>
            <p:nvPr/>
          </p:nvSpPr>
          <p:spPr>
            <a:xfrm>
              <a:off x="4079874" y="214178"/>
              <a:ext cx="84666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err="1"/>
                <a:t>특징점</a:t>
              </a:r>
              <a:r>
                <a:rPr lang="ko-KR" altLang="en-US" sz="1400" dirty="0"/>
                <a:t> 기반 단안 영상 </a:t>
              </a:r>
              <a:r>
                <a:rPr lang="en-US" altLang="ko-KR" sz="1400" dirty="0"/>
                <a:t>SLAM</a:t>
              </a:r>
              <a:r>
                <a:rPr lang="ko-KR" altLang="en-US" sz="1400" dirty="0"/>
                <a:t>의 최적화 기법 및 필터링 기법 성능 분석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AC1E3F-7E2E-4745-91BE-82397FF852C4}"/>
              </a:ext>
            </a:extLst>
          </p:cNvPr>
          <p:cNvSpPr/>
          <p:nvPr/>
        </p:nvSpPr>
        <p:spPr>
          <a:xfrm>
            <a:off x="203198" y="4786481"/>
            <a:ext cx="2816578" cy="1871183"/>
          </a:xfrm>
          <a:prstGeom prst="rect">
            <a:avLst/>
          </a:prstGeom>
          <a:noFill/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가 필요한 최적화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</a:t>
            </a:r>
            <a:r>
              <a:rPr lang="ko-KR" altLang="en-US" sz="1400" dirty="0">
                <a:solidFill>
                  <a:schemeClr val="tx1"/>
                </a:solidFill>
              </a:rPr>
              <a:t>는 유일한 상태가 </a:t>
            </a:r>
            <a:r>
              <a:rPr lang="en-US" altLang="ko-KR" sz="1400" dirty="0">
                <a:solidFill>
                  <a:schemeClr val="tx1"/>
                </a:solidFill>
              </a:rPr>
              <a:t>Node – </a:t>
            </a:r>
            <a:r>
              <a:rPr lang="ko-KR" altLang="en-US" sz="1400" dirty="0">
                <a:solidFill>
                  <a:schemeClr val="tx1"/>
                </a:solidFill>
              </a:rPr>
              <a:t>카메라 </a:t>
            </a:r>
            <a:r>
              <a:rPr lang="en-US" altLang="ko-KR" sz="1400" dirty="0">
                <a:solidFill>
                  <a:schemeClr val="tx1"/>
                </a:solidFill>
              </a:rPr>
              <a:t>pose, </a:t>
            </a:r>
            <a:r>
              <a:rPr lang="ko-KR" altLang="en-US" sz="1400" dirty="0">
                <a:solidFill>
                  <a:schemeClr val="tx1"/>
                </a:solidFill>
              </a:rPr>
              <a:t>랜드마크 위치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Edge – </a:t>
            </a:r>
            <a:r>
              <a:rPr lang="ko-KR" altLang="en-US" sz="1400" dirty="0">
                <a:solidFill>
                  <a:schemeClr val="tx1"/>
                </a:solidFill>
              </a:rPr>
              <a:t>랜드마크에서 카메라로의 </a:t>
            </a:r>
            <a:r>
              <a:rPr lang="ko-KR" altLang="en-US" sz="1400" dirty="0" err="1">
                <a:solidFill>
                  <a:schemeClr val="tx1"/>
                </a:solidFill>
              </a:rPr>
              <a:t>재투영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constraints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엣지</a:t>
            </a:r>
            <a:r>
              <a:rPr lang="ko-KR" altLang="en-US" sz="1400" dirty="0">
                <a:solidFill>
                  <a:schemeClr val="tx1"/>
                </a:solidFill>
              </a:rPr>
              <a:t> 노드 충족하니 </a:t>
            </a:r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97500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489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Final Graph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699C5-1F9F-45E4-B952-4704774C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938374"/>
            <a:ext cx="7239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4"/>
            <a:ext cx="11947302" cy="5185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내일 볼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Liosam</a:t>
            </a:r>
            <a:r>
              <a:rPr lang="ko-KR" altLang="en-US" sz="1400" dirty="0">
                <a:solidFill>
                  <a:schemeClr val="tx1"/>
                </a:solidFill>
              </a:rPr>
              <a:t> 정리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2"/>
              </a:rPr>
              <a:t>https://define.tistory.com/37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 survey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https://taeyoung96.github.io/research/LIO_review/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pose slam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https://taeyoung96.github.io/slam/SLAM_04_1/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pose slam </a:t>
            </a:r>
            <a:r>
              <a:rPr lang="en-US" altLang="ko-KR" sz="1400" dirty="0" err="1">
                <a:solidFill>
                  <a:schemeClr val="tx1"/>
                </a:solidFill>
              </a:rPr>
              <a:t>youtube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https://www.youtube.com/watch?v=SdaovBOXpic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11572332" cy="159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SLAM(Simultaneous Localization and Mapping)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동시적 위치추정 및 지도작성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이동체가 미지의 환경에 대한 지도를 구성하고 동시에 동일한 환경 내에서 스스로 위치를 파악하는 능력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https://blog.kakaocdn.net/dn/HVJGP/btqYury96F2/UgYD7IQOrzLBttmycNZawK/img.png">
            <a:extLst>
              <a:ext uri="{FF2B5EF4-FFF2-40B4-BE49-F238E27FC236}">
                <a16:creationId xmlns:a16="http://schemas.microsoft.com/office/drawing/2014/main" id="{B34EA14A-8EAE-42FF-9404-8FD22181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9" y="1724510"/>
            <a:ext cx="7916862" cy="49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11267532" cy="709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A Review of Multi-Sensor Fusion SLAM Systems Based on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3D LiDAR</a:t>
            </a:r>
          </a:p>
        </p:txBody>
      </p:sp>
      <p:pic>
        <p:nvPicPr>
          <p:cNvPr id="1026" name="Picture 2" descr="Remotesensing 14 02835 g001">
            <a:extLst>
              <a:ext uri="{FF2B5EF4-FFF2-40B4-BE49-F238E27FC236}">
                <a16:creationId xmlns:a16="http://schemas.microsoft.com/office/drawing/2014/main" id="{94AEC805-91DA-4552-9D6E-25F16424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9" y="1143000"/>
            <a:ext cx="11064682" cy="53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43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489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SLAM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Remotesensing 14 02835 g002">
            <a:extLst>
              <a:ext uri="{FF2B5EF4-FFF2-40B4-BE49-F238E27FC236}">
                <a16:creationId xmlns:a16="http://schemas.microsoft.com/office/drawing/2014/main" id="{793B9B47-FEEF-4133-AAB5-D3363721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49" y="260526"/>
            <a:ext cx="6496192" cy="219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motesensing 14 02835 g003">
            <a:extLst>
              <a:ext uri="{FF2B5EF4-FFF2-40B4-BE49-F238E27FC236}">
                <a16:creationId xmlns:a16="http://schemas.microsoft.com/office/drawing/2014/main" id="{86D6E2EC-0625-460E-ACC6-F73ACD7B5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45" y="2574658"/>
            <a:ext cx="9259910" cy="41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4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761E7AE-B44E-4BC2-A8AB-FBD8B4EED03A}"/>
              </a:ext>
            </a:extLst>
          </p:cNvPr>
          <p:cNvSpPr/>
          <p:nvPr/>
        </p:nvSpPr>
        <p:spPr>
          <a:xfrm>
            <a:off x="244698" y="0"/>
            <a:ext cx="11947302" cy="391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Loosely Coupled System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센서들마다 각각 </a:t>
            </a:r>
            <a:r>
              <a:rPr lang="en-US" altLang="ko-KR" sz="1400" dirty="0">
                <a:solidFill>
                  <a:schemeClr val="tx1"/>
                </a:solidFill>
              </a:rPr>
              <a:t>state</a:t>
            </a:r>
            <a:r>
              <a:rPr lang="ko-KR" altLang="en-US" sz="1400" dirty="0">
                <a:solidFill>
                  <a:schemeClr val="tx1"/>
                </a:solidFill>
              </a:rPr>
              <a:t>를 추정하고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여러개의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state </a:t>
            </a:r>
            <a:r>
              <a:rPr lang="ko-KR" altLang="en-US" sz="1400" dirty="0">
                <a:solidFill>
                  <a:schemeClr val="tx1"/>
                </a:solidFill>
              </a:rPr>
              <a:t>정보를 합성해서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센서마다 </a:t>
            </a:r>
            <a:r>
              <a:rPr lang="en-US" altLang="ko-KR" sz="1400" dirty="0">
                <a:solidFill>
                  <a:schemeClr val="tx1"/>
                </a:solidFill>
              </a:rPr>
              <a:t>state </a:t>
            </a:r>
            <a:r>
              <a:rPr lang="ko-KR" altLang="en-US" sz="1400" dirty="0">
                <a:solidFill>
                  <a:schemeClr val="tx1"/>
                </a:solidFill>
              </a:rPr>
              <a:t>추정 모듈을 쉽게 만들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 시스템을 쉽게 변경 가능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추가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제거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가중치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 err="1">
                <a:solidFill>
                  <a:schemeClr val="tx1"/>
                </a:solidFill>
              </a:rPr>
              <a:t>결합시</a:t>
            </a:r>
            <a:r>
              <a:rPr lang="ko-KR" altLang="en-US" sz="1400" dirty="0">
                <a:solidFill>
                  <a:schemeClr val="tx1"/>
                </a:solidFill>
              </a:rPr>
              <a:t> 많은 양의 관측치를 사용하지 않으므로 퓨전 프레임워크가 굉장히 </a:t>
            </a:r>
            <a:r>
              <a:rPr lang="ko-KR" altLang="en-US" sz="1400" dirty="0" err="1">
                <a:solidFill>
                  <a:schemeClr val="tx1"/>
                </a:solidFill>
              </a:rPr>
              <a:t>가벼워짐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Tightly Coupled System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각각의 </a:t>
            </a:r>
            <a:r>
              <a:rPr lang="ko-KR" altLang="en-US" sz="1400" dirty="0" err="1">
                <a:solidFill>
                  <a:schemeClr val="tx1"/>
                </a:solidFill>
              </a:rPr>
              <a:t>센서들에서</a:t>
            </a:r>
            <a:r>
              <a:rPr lang="ko-KR" altLang="en-US" sz="1400" dirty="0">
                <a:solidFill>
                  <a:schemeClr val="tx1"/>
                </a:solidFill>
              </a:rPr>
              <a:t> 나온 관측치들을 한꺼번에 하나의 </a:t>
            </a:r>
            <a:r>
              <a:rPr lang="en-US" altLang="ko-KR" sz="1400" dirty="0">
                <a:solidFill>
                  <a:schemeClr val="tx1"/>
                </a:solidFill>
              </a:rPr>
              <a:t>cost function</a:t>
            </a:r>
            <a:r>
              <a:rPr lang="ko-KR" altLang="en-US" sz="1400" dirty="0">
                <a:solidFill>
                  <a:schemeClr val="tx1"/>
                </a:solidFill>
              </a:rPr>
              <a:t>을 통해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error</a:t>
            </a:r>
            <a:r>
              <a:rPr lang="ko-KR" altLang="en-US" sz="1400" dirty="0">
                <a:solidFill>
                  <a:schemeClr val="tx1"/>
                </a:solidFill>
              </a:rPr>
              <a:t>들을 계산해서 이 값들을 합한 값이 최저치가 되는 </a:t>
            </a:r>
            <a:r>
              <a:rPr lang="en-US" altLang="ko-KR" sz="1400" dirty="0">
                <a:solidFill>
                  <a:schemeClr val="tx1"/>
                </a:solidFill>
              </a:rPr>
              <a:t>motion</a:t>
            </a:r>
            <a:r>
              <a:rPr lang="ko-KR" altLang="en-US" sz="1400" dirty="0">
                <a:solidFill>
                  <a:schemeClr val="tx1"/>
                </a:solidFill>
              </a:rPr>
              <a:t>을 추정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2" name="Picture 4" descr="Coupling in Java - GeeksforGeeks">
            <a:extLst>
              <a:ext uri="{FF2B5EF4-FFF2-40B4-BE49-F238E27FC236}">
                <a16:creationId xmlns:a16="http://schemas.microsoft.com/office/drawing/2014/main" id="{7C9444E7-4313-49E6-B8CD-A85641AB8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9"/>
          <a:stretch/>
        </p:blipFill>
        <p:spPr bwMode="auto">
          <a:xfrm>
            <a:off x="5646622" y="3703320"/>
            <a:ext cx="5767936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5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292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Loosely Coupled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LOAM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은 복잡한 </a:t>
            </a:r>
            <a:r>
              <a:rPr lang="en-US" altLang="ko-KR" sz="1400" dirty="0">
                <a:solidFill>
                  <a:schemeClr val="tx1"/>
                </a:solidFill>
              </a:rPr>
              <a:t>point cloud</a:t>
            </a:r>
            <a:r>
              <a:rPr lang="ko-KR" altLang="en-US" sz="1400" dirty="0">
                <a:solidFill>
                  <a:schemeClr val="tx1"/>
                </a:solidFill>
              </a:rPr>
              <a:t>에서 유효한 </a:t>
            </a:r>
            <a:r>
              <a:rPr lang="en-US" altLang="ko-KR" sz="1400" dirty="0">
                <a:solidFill>
                  <a:schemeClr val="tx1"/>
                </a:solidFill>
              </a:rPr>
              <a:t>edge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plane feature point</a:t>
            </a:r>
            <a:r>
              <a:rPr lang="ko-KR" altLang="en-US" sz="1400" dirty="0">
                <a:solidFill>
                  <a:schemeClr val="tx1"/>
                </a:solidFill>
              </a:rPr>
              <a:t>를 추출한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</a:t>
            </a: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에는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loop closure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global pose optimization</a:t>
            </a:r>
            <a:r>
              <a:rPr lang="ko-KR" altLang="en-US" sz="1400" dirty="0">
                <a:solidFill>
                  <a:schemeClr val="tx1"/>
                </a:solidFill>
              </a:rPr>
              <a:t>이 없음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 데이터 융합에 중점을 둘 뿐만 아니라 프런트 엔드의 포인트 클라우드 등록 개선 및 백 엔드의 전반적인 최적화에 중점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많은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을 기초로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motesensing 14 02835 g004">
            <a:extLst>
              <a:ext uri="{FF2B5EF4-FFF2-40B4-BE49-F238E27FC236}">
                <a16:creationId xmlns:a16="http://schemas.microsoft.com/office/drawing/2014/main" id="{3293488A-8A66-4DAA-BFA1-B5FA3103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82" y="2875208"/>
            <a:ext cx="5951333" cy="35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0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7" y="128425"/>
            <a:ext cx="9460377" cy="1648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LI(LiDAR-IMU) Loosely Coupled System : improvement in feature extraction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기반 </a:t>
            </a:r>
            <a:r>
              <a:rPr lang="en-US" altLang="ko-KR" sz="1400" dirty="0">
                <a:solidFill>
                  <a:schemeClr val="tx1"/>
                </a:solidFill>
              </a:rPr>
              <a:t>+ improved ICP and GPU acceleration are also optimized</a:t>
            </a:r>
            <a:r>
              <a:rPr lang="ko-KR" altLang="en-US" sz="1400" dirty="0">
                <a:solidFill>
                  <a:schemeClr val="tx1"/>
                </a:solidFill>
              </a:rPr>
              <a:t>를 위한 방법도 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기반 </a:t>
            </a:r>
            <a:r>
              <a:rPr lang="en-US" altLang="ko-KR" sz="1400" dirty="0">
                <a:solidFill>
                  <a:schemeClr val="tx1"/>
                </a:solidFill>
              </a:rPr>
              <a:t>+ back-end optimization</a:t>
            </a:r>
            <a:r>
              <a:rPr lang="ko-KR" altLang="en-US" sz="1400" dirty="0">
                <a:solidFill>
                  <a:schemeClr val="tx1"/>
                </a:solidFill>
              </a:rPr>
              <a:t>된 방법도 제안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추후 </a:t>
            </a:r>
            <a:r>
              <a:rPr lang="en-US" altLang="ko-KR" sz="1400" dirty="0">
                <a:solidFill>
                  <a:schemeClr val="tx1"/>
                </a:solidFill>
              </a:rPr>
              <a:t>Closed looped detection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LOAM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</a:rPr>
              <a:t>LeGO</a:t>
            </a:r>
            <a:r>
              <a:rPr lang="en-US" altLang="ko-KR" sz="1400" dirty="0">
                <a:solidFill>
                  <a:schemeClr val="tx1"/>
                </a:solidFill>
              </a:rPr>
              <a:t>-LOAM</a:t>
            </a:r>
            <a:r>
              <a:rPr lang="ko-KR" altLang="en-US" sz="1400" dirty="0">
                <a:solidFill>
                  <a:schemeClr val="tx1"/>
                </a:solidFill>
              </a:rPr>
              <a:t>에도 추가되었음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73DA5-3436-4267-A9E4-24F1D4D32AE4}"/>
              </a:ext>
            </a:extLst>
          </p:cNvPr>
          <p:cNvGrpSpPr/>
          <p:nvPr/>
        </p:nvGrpSpPr>
        <p:grpSpPr>
          <a:xfrm>
            <a:off x="1433646" y="1906073"/>
            <a:ext cx="9074009" cy="4823501"/>
            <a:chOff x="841218" y="1101506"/>
            <a:chExt cx="10509564" cy="56280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6D66FB-C9CF-417A-96C6-EA1DD61969DA}"/>
                </a:ext>
              </a:extLst>
            </p:cNvPr>
            <p:cNvGrpSpPr/>
            <p:nvPr/>
          </p:nvGrpSpPr>
          <p:grpSpPr>
            <a:xfrm>
              <a:off x="841218" y="1101506"/>
              <a:ext cx="10509564" cy="5628068"/>
              <a:chOff x="1326120" y="0"/>
              <a:chExt cx="9539758" cy="480381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27B0FB7-0DD3-4393-915F-442B0360C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b="77619"/>
              <a:stretch/>
            </p:blipFill>
            <p:spPr>
              <a:xfrm>
                <a:off x="1326121" y="0"/>
                <a:ext cx="9539757" cy="148106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3292718-1BD4-4115-AFE2-F753CDE14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145" b="17642"/>
              <a:stretch/>
            </p:blipFill>
            <p:spPr>
              <a:xfrm>
                <a:off x="1326120" y="1481069"/>
                <a:ext cx="9539757" cy="3322749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BCE8DC-7934-4E17-9241-B9347467789F}"/>
                </a:ext>
              </a:extLst>
            </p:cNvPr>
            <p:cNvSpPr/>
            <p:nvPr/>
          </p:nvSpPr>
          <p:spPr>
            <a:xfrm>
              <a:off x="5653825" y="5460642"/>
              <a:ext cx="1532586" cy="29585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2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2426</Words>
  <Application>Microsoft Office PowerPoint</Application>
  <PresentationFormat>와이드스크린</PresentationFormat>
  <Paragraphs>322</Paragraphs>
  <Slides>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387</cp:revision>
  <dcterms:created xsi:type="dcterms:W3CDTF">2022-09-20T07:37:58Z</dcterms:created>
  <dcterms:modified xsi:type="dcterms:W3CDTF">2022-10-07T08:57:40Z</dcterms:modified>
</cp:coreProperties>
</file>